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5" r:id="rId6"/>
    <p:sldId id="266" r:id="rId7"/>
    <p:sldId id="260" r:id="rId8"/>
    <p:sldId id="267" r:id="rId9"/>
    <p:sldId id="261"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8FEEE90-E718-4286-A64F-6F9AC255FB45}"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35A76-0B9E-4DE8-8E52-ECDE908FA76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EEE90-E718-4286-A64F-6F9AC255FB45}"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35A76-0B9E-4DE8-8E52-ECDE908FA7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EEE90-E718-4286-A64F-6F9AC255FB45}" type="datetimeFigureOut">
              <a:rPr lang="en-US" smtClean="0"/>
              <a:pPr/>
              <a:t>4/3/2020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8D35A76-0B9E-4DE8-8E52-ECDE908FA7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EEE90-E718-4286-A64F-6F9AC255FB45}"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35A76-0B9E-4DE8-8E52-ECDE908FA7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FEEE90-E718-4286-A64F-6F9AC255FB45}"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35A76-0B9E-4DE8-8E52-ECDE908FA7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FEEE90-E718-4286-A64F-6F9AC255FB45}"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35A76-0B9E-4DE8-8E52-ECDE908FA7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FEEE90-E718-4286-A64F-6F9AC255FB45}" type="datetimeFigureOut">
              <a:rPr lang="en-US" smtClean="0"/>
              <a:pPr/>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35A76-0B9E-4DE8-8E52-ECDE908FA7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FEEE90-E718-4286-A64F-6F9AC255FB45}" type="datetimeFigureOut">
              <a:rPr lang="en-US" smtClean="0"/>
              <a:pPr/>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35A76-0B9E-4DE8-8E52-ECDE908FA7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EEE90-E718-4286-A64F-6F9AC255FB45}" type="datetimeFigureOut">
              <a:rPr lang="en-US" smtClean="0"/>
              <a:pPr/>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35A76-0B9E-4DE8-8E52-ECDE908FA7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FEEE90-E718-4286-A64F-6F9AC255FB45}"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35A76-0B9E-4DE8-8E52-ECDE908FA76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8FEEE90-E718-4286-A64F-6F9AC255FB45}" type="datetimeFigureOut">
              <a:rPr lang="en-US" smtClean="0"/>
              <a:pPr/>
              <a:t>4/3/2020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8D35A76-0B9E-4DE8-8E52-ECDE908FA7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8FEEE90-E718-4286-A64F-6F9AC255FB45}" type="datetimeFigureOut">
              <a:rPr lang="en-US" smtClean="0"/>
              <a:pPr/>
              <a:t>4/3/2020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8D35A76-0B9E-4DE8-8E52-ECDE908FA7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Rhipicephalus_sanguine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077200" cy="1470025"/>
          </a:xfrm>
        </p:spPr>
        <p:txBody>
          <a:bodyPr>
            <a:noAutofit/>
          </a:bodyPr>
          <a:lstStyle/>
          <a:p>
            <a:r>
              <a:rPr lang="en-US" sz="6600" b="1" dirty="0" smtClean="0"/>
              <a:t>Ticks and the Diseases </a:t>
            </a:r>
            <a:endParaRPr lang="en-US" sz="6600" b="1" dirty="0"/>
          </a:p>
        </p:txBody>
      </p:sp>
      <p:sp>
        <p:nvSpPr>
          <p:cNvPr id="3" name="Subtitle 2"/>
          <p:cNvSpPr>
            <a:spLocks noGrp="1"/>
          </p:cNvSpPr>
          <p:nvPr>
            <p:ph type="subTitle" idx="1"/>
          </p:nvPr>
        </p:nvSpPr>
        <p:spPr>
          <a:xfrm>
            <a:off x="685800" y="1143000"/>
            <a:ext cx="8077200" cy="3048000"/>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229600" cy="1252728"/>
          </a:xfrm>
        </p:spPr>
        <p:txBody>
          <a:bodyPr>
            <a:normAutofit fontScale="90000"/>
          </a:bodyPr>
          <a:lstStyle/>
          <a:p>
            <a:r>
              <a:rPr lang="en-US" b="1" dirty="0"/>
              <a:t>Rocky Mountain wood </a:t>
            </a:r>
            <a:r>
              <a:rPr lang="en-US" b="1" dirty="0" smtClean="0"/>
              <a:t>tick (</a:t>
            </a:r>
            <a:r>
              <a:rPr lang="en-US" b="1" i="1" dirty="0" err="1"/>
              <a:t>Dermacentor</a:t>
            </a:r>
            <a:r>
              <a:rPr lang="en-US" b="1" i="1" dirty="0"/>
              <a:t> </a:t>
            </a:r>
            <a:r>
              <a:rPr lang="en-US" b="1" i="1" dirty="0" err="1" smtClean="0"/>
              <a:t>andersoni</a:t>
            </a:r>
            <a:r>
              <a:rPr lang="en-US" b="1" dirty="0" smtClean="0"/>
              <a:t>)</a:t>
            </a:r>
            <a:endParaRPr lang="en-US" b="1" dirty="0"/>
          </a:p>
        </p:txBody>
      </p:sp>
      <p:sp>
        <p:nvSpPr>
          <p:cNvPr id="3" name="Content Placeholder 2"/>
          <p:cNvSpPr>
            <a:spLocks noGrp="1"/>
          </p:cNvSpPr>
          <p:nvPr>
            <p:ph idx="1"/>
          </p:nvPr>
        </p:nvSpPr>
        <p:spPr>
          <a:xfrm>
            <a:off x="152400" y="1905000"/>
            <a:ext cx="5486400" cy="5257800"/>
          </a:xfrm>
        </p:spPr>
        <p:txBody>
          <a:bodyPr>
            <a:normAutofit fontScale="70000" lnSpcReduction="20000"/>
          </a:bodyPr>
          <a:lstStyle/>
          <a:p>
            <a:r>
              <a:rPr lang="en-US" dirty="0"/>
              <a:t>Their habitats are in wooded areas of the Rocky Mountains in an elevation of at least 4,000 feet. </a:t>
            </a:r>
            <a:endParaRPr lang="en-US" dirty="0" smtClean="0"/>
          </a:p>
          <a:p>
            <a:r>
              <a:rPr lang="en-US" dirty="0" smtClean="0"/>
              <a:t>Like </a:t>
            </a:r>
            <a:r>
              <a:rPr lang="en-US" dirty="0"/>
              <a:t>many ticks, this brown-hued species transmits Rocky Mountain spotted fever, as well as Colorado tick fever (a </a:t>
            </a:r>
            <a:r>
              <a:rPr lang="en-US" dirty="0">
                <a:solidFill>
                  <a:srgbClr val="FF0000"/>
                </a:solidFill>
              </a:rPr>
              <a:t>rare viral disease</a:t>
            </a:r>
            <a:r>
              <a:rPr lang="en-US" dirty="0" smtClean="0"/>
              <a:t>).</a:t>
            </a:r>
          </a:p>
          <a:p>
            <a:r>
              <a:rPr lang="en-US" dirty="0" smtClean="0"/>
              <a:t>They </a:t>
            </a:r>
            <a:r>
              <a:rPr lang="en-US" dirty="0"/>
              <a:t>coming out between January and November, as they’re less active during the summer months.</a:t>
            </a:r>
          </a:p>
          <a:p>
            <a:r>
              <a:rPr lang="en-US" b="1" dirty="0"/>
              <a:t>T</a:t>
            </a:r>
            <a:r>
              <a:rPr lang="en-US" dirty="0" smtClean="0"/>
              <a:t>hey </a:t>
            </a:r>
            <a:r>
              <a:rPr lang="en-US" dirty="0"/>
              <a:t>look similar to dog ticks, </a:t>
            </a:r>
            <a:endParaRPr lang="en-US" dirty="0" smtClean="0"/>
          </a:p>
          <a:p>
            <a:pPr lvl="1"/>
            <a:r>
              <a:rPr lang="en-US" dirty="0"/>
              <a:t>A</a:t>
            </a:r>
            <a:r>
              <a:rPr lang="en-US" dirty="0" smtClean="0"/>
              <a:t>dult </a:t>
            </a:r>
            <a:r>
              <a:rPr lang="en-US" dirty="0"/>
              <a:t>males have a cream-colored portion on their backs</a:t>
            </a:r>
            <a:r>
              <a:rPr lang="en-US" dirty="0" smtClean="0"/>
              <a:t>.</a:t>
            </a:r>
          </a:p>
          <a:p>
            <a:pPr lvl="1"/>
            <a:r>
              <a:rPr lang="en-US" dirty="0" smtClean="0"/>
              <a:t>Female </a:t>
            </a:r>
            <a:r>
              <a:rPr lang="en-US" dirty="0"/>
              <a:t>lays about 2500–4000 eggs over 10–33 days</a:t>
            </a:r>
          </a:p>
          <a:p>
            <a:r>
              <a:rPr lang="en-US" b="1" dirty="0"/>
              <a:t>Disease risk:</a:t>
            </a:r>
            <a:r>
              <a:rPr lang="en-US" dirty="0"/>
              <a:t> Rocky Mountain spotted fever, Colorado tick fever, tularemia</a:t>
            </a:r>
          </a:p>
          <a:p>
            <a:endParaRPr lang="en-US" dirty="0"/>
          </a:p>
        </p:txBody>
      </p:sp>
      <p:pic>
        <p:nvPicPr>
          <p:cNvPr id="19458" name="Picture 2" descr="Gulf coast tick"/>
          <p:cNvPicPr>
            <a:picLocks noChangeAspect="1" noChangeArrowheads="1"/>
          </p:cNvPicPr>
          <p:nvPr/>
        </p:nvPicPr>
        <p:blipFill>
          <a:blip r:embed="rId2" cstate="print"/>
          <a:srcRect/>
          <a:stretch>
            <a:fillRect/>
          </a:stretch>
        </p:blipFill>
        <p:spPr bwMode="auto">
          <a:xfrm>
            <a:off x="6324600" y="0"/>
            <a:ext cx="2819400" cy="2819400"/>
          </a:xfrm>
          <a:prstGeom prst="rect">
            <a:avLst/>
          </a:prstGeom>
          <a:noFill/>
        </p:spPr>
      </p:pic>
      <p:graphicFrame>
        <p:nvGraphicFramePr>
          <p:cNvPr id="5" name="Table 4"/>
          <p:cNvGraphicFramePr>
            <a:graphicFrameLocks noGrp="1"/>
          </p:cNvGraphicFramePr>
          <p:nvPr/>
        </p:nvGraphicFramePr>
        <p:xfrm>
          <a:off x="5975318" y="2666997"/>
          <a:ext cx="3168682" cy="4110323"/>
        </p:xfrm>
        <a:graphic>
          <a:graphicData uri="http://schemas.openxmlformats.org/drawingml/2006/table">
            <a:tbl>
              <a:tblPr/>
              <a:tblGrid>
                <a:gridCol w="1584341"/>
                <a:gridCol w="1584341"/>
              </a:tblGrid>
              <a:tr h="419483">
                <a:tc gridSpan="2">
                  <a:txBody>
                    <a:bodyPr/>
                    <a:lstStyle/>
                    <a:p>
                      <a:pPr algn="ctr" fontAlgn="t"/>
                      <a:r>
                        <a:rPr lang="en-US" sz="2000" b="1" u="none" strike="noStrike" dirty="0">
                          <a:solidFill>
                            <a:srgbClr val="0B0080"/>
                          </a:solidFill>
                        </a:rPr>
                        <a:t>Scientific classification</a:t>
                      </a:r>
                      <a:endParaRPr lang="en-US" sz="20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BEBD2"/>
                    </a:solidFill>
                  </a:tcPr>
                </a:tc>
                <a:tc hMerge="1">
                  <a:txBody>
                    <a:bodyPr/>
                    <a:lstStyle/>
                    <a:p>
                      <a:endParaRPr lang="en-US"/>
                    </a:p>
                  </a:txBody>
                  <a:tcPr/>
                </a:tc>
              </a:tr>
              <a:tr h="419483">
                <a:tc>
                  <a:txBody>
                    <a:bodyPr/>
                    <a:lstStyle/>
                    <a:p>
                      <a:pPr algn="l" fontAlgn="t"/>
                      <a:r>
                        <a:rPr lang="en-US" sz="1800" b="1" dirty="0"/>
                        <a:t>Kingdom:</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Animalia</a:t>
                      </a:r>
                      <a:endParaRPr lang="en-US" sz="18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9483">
                <a:tc>
                  <a:txBody>
                    <a:bodyPr/>
                    <a:lstStyle/>
                    <a:p>
                      <a:pPr algn="l" fontAlgn="t"/>
                      <a:r>
                        <a:rPr lang="en-US" sz="1800" b="1" dirty="0"/>
                        <a:t>Phylum:</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Arthropoda</a:t>
                      </a:r>
                      <a:endParaRPr lang="en-US" sz="18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9483">
                <a:tc>
                  <a:txBody>
                    <a:bodyPr/>
                    <a:lstStyle/>
                    <a:p>
                      <a:pPr algn="l" fontAlgn="t"/>
                      <a:r>
                        <a:rPr lang="en-US" sz="1800" b="1" dirty="0"/>
                        <a:t>Class:</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Arachnida</a:t>
                      </a:r>
                      <a:endParaRPr lang="en-US" sz="18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9483">
                <a:tc>
                  <a:txBody>
                    <a:bodyPr/>
                    <a:lstStyle/>
                    <a:p>
                      <a:pPr algn="l" fontAlgn="t"/>
                      <a:r>
                        <a:rPr lang="en-US" sz="1800" b="1" dirty="0"/>
                        <a:t>Subclass:</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Acari</a:t>
                      </a:r>
                      <a:endParaRPr lang="en-US" sz="18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9483">
                <a:tc>
                  <a:txBody>
                    <a:bodyPr/>
                    <a:lstStyle/>
                    <a:p>
                      <a:pPr algn="l" fontAlgn="t"/>
                      <a:r>
                        <a:rPr lang="en-US" sz="1800" b="1" dirty="0" err="1"/>
                        <a:t>Superorder</a:t>
                      </a:r>
                      <a:r>
                        <a:rPr lang="en-US" sz="1800" b="1" dirty="0"/>
                        <a:t>:</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Parasitiformes</a:t>
                      </a:r>
                      <a:endParaRPr lang="en-US" sz="18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6469">
                <a:tc>
                  <a:txBody>
                    <a:bodyPr/>
                    <a:lstStyle/>
                    <a:p>
                      <a:pPr algn="l" fontAlgn="t"/>
                      <a:r>
                        <a:rPr lang="en-US" sz="1800" b="1" dirty="0"/>
                        <a:t>Order:</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Ixodida</a:t>
                      </a:r>
                      <a:endParaRPr lang="en-US" sz="18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9483">
                <a:tc>
                  <a:txBody>
                    <a:bodyPr/>
                    <a:lstStyle/>
                    <a:p>
                      <a:pPr algn="l" fontAlgn="t"/>
                      <a:r>
                        <a:rPr lang="en-US" sz="1800" b="1" dirty="0"/>
                        <a:t>Family:</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Ixodidae</a:t>
                      </a:r>
                      <a:endParaRPr lang="en-US" sz="18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9483">
                <a:tc>
                  <a:txBody>
                    <a:bodyPr/>
                    <a:lstStyle/>
                    <a:p>
                      <a:pPr algn="l" fontAlgn="t"/>
                      <a:r>
                        <a:rPr lang="en-US" sz="1800" b="1" dirty="0"/>
                        <a:t>Genus:</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i="1" u="none" strike="noStrike" dirty="0" err="1">
                          <a:solidFill>
                            <a:srgbClr val="0B0080"/>
                          </a:solidFill>
                        </a:rPr>
                        <a:t>Dermacentor</a:t>
                      </a:r>
                      <a:endParaRPr lang="en-US" sz="18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9483">
                <a:tc>
                  <a:txBody>
                    <a:bodyPr/>
                    <a:lstStyle/>
                    <a:p>
                      <a:pPr algn="l" fontAlgn="t"/>
                      <a:r>
                        <a:rPr lang="en-US" sz="1800" b="1" dirty="0"/>
                        <a:t>Species:</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i="1" dirty="0"/>
                        <a:t>D. </a:t>
                      </a:r>
                      <a:r>
                        <a:rPr lang="en-US" sz="1800" b="1" i="1" dirty="0" err="1"/>
                        <a:t>andersoni</a:t>
                      </a:r>
                      <a:endParaRPr lang="en-US" sz="18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a:noAutofit/>
          </a:bodyPr>
          <a:lstStyle/>
          <a:p>
            <a:r>
              <a:rPr lang="en-US" sz="3900" b="1" dirty="0"/>
              <a:t>Western blacklegged </a:t>
            </a:r>
            <a:r>
              <a:rPr lang="en-US" sz="3900" b="1" dirty="0" smtClean="0"/>
              <a:t>tick</a:t>
            </a:r>
            <a:br>
              <a:rPr lang="en-US" sz="3900" b="1" dirty="0" smtClean="0"/>
            </a:br>
            <a:r>
              <a:rPr lang="en-US" sz="3900" b="1" dirty="0" smtClean="0"/>
              <a:t>(</a:t>
            </a:r>
            <a:r>
              <a:rPr lang="en-US" sz="3900" b="1" i="1" dirty="0" err="1" smtClean="0"/>
              <a:t>Ixodes</a:t>
            </a:r>
            <a:r>
              <a:rPr lang="en-US" sz="3900" b="1" i="1" dirty="0" smtClean="0"/>
              <a:t> </a:t>
            </a:r>
            <a:r>
              <a:rPr lang="en-US" sz="3900" b="1" i="1" dirty="0" err="1" smtClean="0"/>
              <a:t>pacificus</a:t>
            </a:r>
            <a:r>
              <a:rPr lang="en-US" sz="3900" b="1" dirty="0" smtClean="0"/>
              <a:t>)</a:t>
            </a:r>
            <a:endParaRPr lang="en-US" sz="3900" b="1" dirty="0"/>
          </a:p>
        </p:txBody>
      </p:sp>
      <p:sp>
        <p:nvSpPr>
          <p:cNvPr id="3" name="Content Placeholder 2"/>
          <p:cNvSpPr>
            <a:spLocks noGrp="1"/>
          </p:cNvSpPr>
          <p:nvPr>
            <p:ph idx="1"/>
          </p:nvPr>
        </p:nvSpPr>
        <p:spPr>
          <a:xfrm>
            <a:off x="228600" y="1752600"/>
            <a:ext cx="5410200" cy="5029200"/>
          </a:xfrm>
        </p:spPr>
        <p:txBody>
          <a:bodyPr>
            <a:normAutofit fontScale="62500" lnSpcReduction="20000"/>
          </a:bodyPr>
          <a:lstStyle/>
          <a:p>
            <a:r>
              <a:rPr lang="en-US" dirty="0"/>
              <a:t>These Pacific coast ticks are more into feeding on </a:t>
            </a:r>
            <a:r>
              <a:rPr lang="en-US" dirty="0" smtClean="0"/>
              <a:t>lizards, </a:t>
            </a:r>
            <a:r>
              <a:rPr lang="en-US" dirty="0"/>
              <a:t>so it’s </a:t>
            </a:r>
            <a:r>
              <a:rPr lang="en-US" dirty="0" smtClean="0"/>
              <a:t>rare </a:t>
            </a:r>
            <a:r>
              <a:rPr lang="en-US" dirty="0"/>
              <a:t>that they infect </a:t>
            </a:r>
            <a:r>
              <a:rPr lang="en-US" dirty="0" smtClean="0"/>
              <a:t>people.</a:t>
            </a:r>
          </a:p>
          <a:p>
            <a:r>
              <a:rPr lang="en-US" dirty="0"/>
              <a:t>An adult male is around 2.54 mm in size, oval-shaped, and brownish-black in color. Due to the presence of a </a:t>
            </a:r>
            <a:r>
              <a:rPr lang="en-US" dirty="0" err="1"/>
              <a:t>scutum</a:t>
            </a:r>
            <a:r>
              <a:rPr lang="en-US" dirty="0"/>
              <a:t> on the dorsal side of the male, they are unable to feed in large quantities. Therefore, males of this species are unable to become engorged</a:t>
            </a:r>
            <a:r>
              <a:rPr lang="en-US" dirty="0" smtClean="0"/>
              <a:t>.</a:t>
            </a:r>
            <a:endParaRPr lang="en-US" dirty="0"/>
          </a:p>
          <a:p>
            <a:r>
              <a:rPr lang="en-US" dirty="0"/>
              <a:t>An unfed adult female is around 3.18 mm in size, has a brown-black plate on the anterior back, an orange abdomen, and forward-projecting mouth-parts which enable feeding. While feeding, the adult female may engorge and expand to 9.5 mm or longer</a:t>
            </a:r>
          </a:p>
          <a:p>
            <a:r>
              <a:rPr lang="en-US" dirty="0" smtClean="0"/>
              <a:t>These </a:t>
            </a:r>
            <a:r>
              <a:rPr lang="en-US" dirty="0"/>
              <a:t>ticks have a reddish body with black legs.</a:t>
            </a:r>
          </a:p>
          <a:p>
            <a:r>
              <a:rPr lang="en-US" b="1" dirty="0"/>
              <a:t>Disease risk</a:t>
            </a:r>
            <a:r>
              <a:rPr lang="en-US" b="1" dirty="0" smtClean="0"/>
              <a:t>:</a:t>
            </a:r>
          </a:p>
          <a:p>
            <a:pPr lvl="1"/>
            <a:r>
              <a:rPr lang="en-US" dirty="0" smtClean="0"/>
              <a:t>Lyme </a:t>
            </a:r>
            <a:r>
              <a:rPr lang="en-US" dirty="0"/>
              <a:t>disease, </a:t>
            </a:r>
            <a:r>
              <a:rPr lang="en-US" dirty="0" err="1"/>
              <a:t>anaplasmosis</a:t>
            </a:r>
            <a:r>
              <a:rPr lang="en-US" dirty="0"/>
              <a:t>, </a:t>
            </a:r>
            <a:r>
              <a:rPr lang="en-US" i="1" dirty="0" err="1"/>
              <a:t>Borrelia</a:t>
            </a:r>
            <a:r>
              <a:rPr lang="en-US" i="1" dirty="0"/>
              <a:t> </a:t>
            </a:r>
            <a:r>
              <a:rPr lang="en-US" i="1" dirty="0" err="1"/>
              <a:t>miyamotoi</a:t>
            </a:r>
            <a:r>
              <a:rPr lang="en-US" dirty="0"/>
              <a:t> disease</a:t>
            </a:r>
          </a:p>
          <a:p>
            <a:endParaRPr lang="en-US" dirty="0"/>
          </a:p>
        </p:txBody>
      </p:sp>
      <p:pic>
        <p:nvPicPr>
          <p:cNvPr id="20482" name="Picture 2" descr="western blacklegged tick"/>
          <p:cNvPicPr>
            <a:picLocks noChangeAspect="1" noChangeArrowheads="1"/>
          </p:cNvPicPr>
          <p:nvPr/>
        </p:nvPicPr>
        <p:blipFill>
          <a:blip r:embed="rId2" cstate="print"/>
          <a:srcRect/>
          <a:stretch>
            <a:fillRect/>
          </a:stretch>
        </p:blipFill>
        <p:spPr bwMode="auto">
          <a:xfrm>
            <a:off x="5943600" y="0"/>
            <a:ext cx="3200400" cy="3200400"/>
          </a:xfrm>
          <a:prstGeom prst="rect">
            <a:avLst/>
          </a:prstGeom>
          <a:noFill/>
        </p:spPr>
      </p:pic>
      <p:graphicFrame>
        <p:nvGraphicFramePr>
          <p:cNvPr id="5" name="Table 4"/>
          <p:cNvGraphicFramePr>
            <a:graphicFrameLocks noGrp="1"/>
          </p:cNvGraphicFramePr>
          <p:nvPr/>
        </p:nvGraphicFramePr>
        <p:xfrm>
          <a:off x="6019800" y="2895600"/>
          <a:ext cx="3048000" cy="3996027"/>
        </p:xfrm>
        <a:graphic>
          <a:graphicData uri="http://schemas.openxmlformats.org/drawingml/2006/table">
            <a:tbl>
              <a:tblPr/>
              <a:tblGrid>
                <a:gridCol w="1524000"/>
                <a:gridCol w="1524000"/>
              </a:tblGrid>
              <a:tr h="472113">
                <a:tc gridSpan="2">
                  <a:txBody>
                    <a:bodyPr/>
                    <a:lstStyle/>
                    <a:p>
                      <a:pPr algn="ctr" fontAlgn="t"/>
                      <a:r>
                        <a:rPr lang="en-US" sz="2000" b="1" u="none" strike="noStrike" dirty="0">
                          <a:solidFill>
                            <a:srgbClr val="0B0080"/>
                          </a:solidFill>
                        </a:rPr>
                        <a:t>Scientific classification</a:t>
                      </a:r>
                      <a:endParaRPr lang="en-US" sz="2000" b="1" dirty="0"/>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BEBD2"/>
                    </a:solidFill>
                  </a:tcPr>
                </a:tc>
                <a:tc hMerge="1">
                  <a:txBody>
                    <a:bodyPr/>
                    <a:lstStyle/>
                    <a:p>
                      <a:endParaRPr lang="en-US"/>
                    </a:p>
                  </a:txBody>
                  <a:tcPr/>
                </a:tc>
              </a:tr>
              <a:tr h="472113">
                <a:tc>
                  <a:txBody>
                    <a:bodyPr/>
                    <a:lstStyle/>
                    <a:p>
                      <a:pPr algn="l" fontAlgn="t"/>
                      <a:r>
                        <a:rPr lang="en-US" sz="1800" b="1" dirty="0"/>
                        <a:t>Kingdom:</a:t>
                      </a:r>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Animalia</a:t>
                      </a:r>
                      <a:endParaRPr lang="en-US" sz="1800" b="1" dirty="0"/>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2113">
                <a:tc>
                  <a:txBody>
                    <a:bodyPr/>
                    <a:lstStyle/>
                    <a:p>
                      <a:pPr algn="l" fontAlgn="t"/>
                      <a:r>
                        <a:rPr lang="en-US" sz="1800" b="1" dirty="0"/>
                        <a:t>Phylum:</a:t>
                      </a:r>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Arthropoda</a:t>
                      </a:r>
                      <a:endParaRPr lang="en-US" sz="1800" b="1" dirty="0"/>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2113">
                <a:tc>
                  <a:txBody>
                    <a:bodyPr/>
                    <a:lstStyle/>
                    <a:p>
                      <a:pPr algn="l" fontAlgn="t"/>
                      <a:r>
                        <a:rPr lang="en-US" sz="1800" b="1" dirty="0"/>
                        <a:t>Subphylum:</a:t>
                      </a:r>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Chelicerata</a:t>
                      </a:r>
                      <a:endParaRPr lang="en-US" sz="1800" b="1" dirty="0"/>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2113">
                <a:tc>
                  <a:txBody>
                    <a:bodyPr/>
                    <a:lstStyle/>
                    <a:p>
                      <a:pPr algn="l" fontAlgn="t"/>
                      <a:r>
                        <a:rPr lang="en-US" sz="1800" b="1" dirty="0"/>
                        <a:t>Class:</a:t>
                      </a:r>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Arachnida</a:t>
                      </a:r>
                      <a:endParaRPr lang="en-US" sz="1800" b="1" dirty="0"/>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3406">
                <a:tc>
                  <a:txBody>
                    <a:bodyPr/>
                    <a:lstStyle/>
                    <a:p>
                      <a:pPr algn="l" fontAlgn="t"/>
                      <a:r>
                        <a:rPr lang="en-US" sz="1800" b="1" dirty="0"/>
                        <a:t>Order:</a:t>
                      </a:r>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Ixodida</a:t>
                      </a:r>
                      <a:endParaRPr lang="en-US" sz="1800" b="1" dirty="0"/>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2113">
                <a:tc>
                  <a:txBody>
                    <a:bodyPr/>
                    <a:lstStyle/>
                    <a:p>
                      <a:pPr algn="l" fontAlgn="t"/>
                      <a:r>
                        <a:rPr lang="en-US" sz="1800" b="1" dirty="0"/>
                        <a:t>Family:</a:t>
                      </a:r>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u="none" strike="noStrike" dirty="0" err="1">
                          <a:solidFill>
                            <a:srgbClr val="0B0080"/>
                          </a:solidFill>
                        </a:rPr>
                        <a:t>Ixodidae</a:t>
                      </a:r>
                      <a:endParaRPr lang="en-US" sz="1800" b="1" dirty="0"/>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3406">
                <a:tc>
                  <a:txBody>
                    <a:bodyPr/>
                    <a:lstStyle/>
                    <a:p>
                      <a:pPr algn="l" fontAlgn="t"/>
                      <a:r>
                        <a:rPr lang="en-US" sz="1800" b="1" dirty="0"/>
                        <a:t>Genus:</a:t>
                      </a:r>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i="1" u="none" strike="noStrike" dirty="0" err="1">
                          <a:solidFill>
                            <a:srgbClr val="0B0080"/>
                          </a:solidFill>
                        </a:rPr>
                        <a:t>Ixodes</a:t>
                      </a:r>
                      <a:endParaRPr lang="en-US" sz="1800" b="1" dirty="0"/>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2113">
                <a:tc>
                  <a:txBody>
                    <a:bodyPr/>
                    <a:lstStyle/>
                    <a:p>
                      <a:pPr algn="l" fontAlgn="t"/>
                      <a:r>
                        <a:rPr lang="en-US" sz="1800" b="1" dirty="0"/>
                        <a:t>Species:</a:t>
                      </a:r>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b="1" i="1" dirty="0"/>
                        <a:t>I. </a:t>
                      </a:r>
                      <a:r>
                        <a:rPr lang="en-US" sz="1800" b="1" i="1" dirty="0" err="1"/>
                        <a:t>pacificus</a:t>
                      </a:r>
                      <a:endParaRPr lang="en-US" sz="1800" b="1" dirty="0"/>
                    </a:p>
                  </a:txBody>
                  <a:tcPr marL="71298" marR="71298" marT="35649" marB="35649">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pic>
        <p:nvPicPr>
          <p:cNvPr id="20483" name="Picture 3" descr="edit"/>
          <p:cNvPicPr>
            <a:picLocks noChangeAspect="1" noChangeArrowheads="1"/>
          </p:cNvPicPr>
          <p:nvPr/>
        </p:nvPicPr>
        <p:blipFill>
          <a:blip r:embed="rId3" cstate="print"/>
          <a:srcRect/>
          <a:stretch>
            <a:fillRect/>
          </a:stretch>
        </p:blipFill>
        <p:spPr bwMode="auto">
          <a:xfrm>
            <a:off x="0" y="0"/>
            <a:ext cx="152400" cy="152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keep ticks </a:t>
            </a:r>
            <a:r>
              <a:rPr lang="en-US" dirty="0" smtClean="0"/>
              <a:t>away?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Wear </a:t>
            </a:r>
            <a:r>
              <a:rPr lang="en-US" dirty="0"/>
              <a:t>protective clothing, like a long-sleeved shirt and pants, hat, and long </a:t>
            </a:r>
            <a:r>
              <a:rPr lang="en-US" dirty="0" smtClean="0"/>
              <a:t>socks.</a:t>
            </a:r>
            <a:endParaRPr lang="en-US" dirty="0"/>
          </a:p>
          <a:p>
            <a:r>
              <a:rPr lang="en-US" dirty="0" smtClean="0"/>
              <a:t>Use tick </a:t>
            </a:r>
            <a:r>
              <a:rPr lang="en-US" dirty="0"/>
              <a:t>repellents, which contain insect-repelling ingredients like </a:t>
            </a:r>
            <a:r>
              <a:rPr lang="en-US" dirty="0" smtClean="0"/>
              <a:t>-</a:t>
            </a:r>
            <a:endParaRPr lang="en-US" dirty="0" smtClean="0"/>
          </a:p>
          <a:p>
            <a:pPr lvl="1"/>
            <a:r>
              <a:rPr lang="en-US" dirty="0" smtClean="0">
                <a:solidFill>
                  <a:srgbClr val="FF0000"/>
                </a:solidFill>
              </a:rPr>
              <a:t>DEET</a:t>
            </a:r>
            <a:r>
              <a:rPr lang="en-US" dirty="0"/>
              <a:t>, </a:t>
            </a:r>
            <a:r>
              <a:rPr lang="en-US" dirty="0">
                <a:solidFill>
                  <a:srgbClr val="FF0000"/>
                </a:solidFill>
              </a:rPr>
              <a:t>oil of lemon eucalyptus</a:t>
            </a:r>
            <a:r>
              <a:rPr lang="en-US" dirty="0"/>
              <a:t>, </a:t>
            </a:r>
            <a:r>
              <a:rPr lang="en-US" dirty="0" err="1">
                <a:solidFill>
                  <a:srgbClr val="FF0000"/>
                </a:solidFill>
              </a:rPr>
              <a:t>picaridin</a:t>
            </a:r>
            <a:r>
              <a:rPr lang="en-US" dirty="0"/>
              <a:t>, and </a:t>
            </a:r>
            <a:r>
              <a:rPr lang="en-US" dirty="0">
                <a:solidFill>
                  <a:srgbClr val="FF0000"/>
                </a:solidFill>
              </a:rPr>
              <a:t>IR3535</a:t>
            </a:r>
            <a:r>
              <a:rPr lang="en-US" dirty="0"/>
              <a:t>. </a:t>
            </a:r>
            <a:endParaRPr lang="en-US" dirty="0" smtClean="0"/>
          </a:p>
          <a:p>
            <a:r>
              <a:rPr lang="en-US" dirty="0" smtClean="0"/>
              <a:t>Treating </a:t>
            </a:r>
            <a:r>
              <a:rPr lang="en-US" dirty="0"/>
              <a:t>your clothing and gear with a </a:t>
            </a:r>
            <a:r>
              <a:rPr lang="en-US" b="1" dirty="0" err="1">
                <a:solidFill>
                  <a:srgbClr val="C00000"/>
                </a:solidFill>
              </a:rPr>
              <a:t>permethrin</a:t>
            </a:r>
            <a:r>
              <a:rPr lang="en-US" b="1" dirty="0">
                <a:solidFill>
                  <a:srgbClr val="C00000"/>
                </a:solidFill>
              </a:rPr>
              <a:t>-based product</a:t>
            </a:r>
            <a:r>
              <a:rPr lang="en-US" dirty="0"/>
              <a:t> can also help </a:t>
            </a:r>
            <a:r>
              <a:rPr lang="en-US" dirty="0" smtClean="0"/>
              <a:t>to keep ticks away while in outdoors</a:t>
            </a:r>
            <a:r>
              <a:rPr lang="en-US" dirty="0"/>
              <a:t>.</a:t>
            </a:r>
          </a:p>
          <a:p>
            <a:r>
              <a:rPr lang="en-US" dirty="0"/>
              <a:t>Once </a:t>
            </a:r>
            <a:r>
              <a:rPr lang="en-US" dirty="0" smtClean="0"/>
              <a:t>you’re at </a:t>
            </a:r>
            <a:r>
              <a:rPr lang="en-US" dirty="0"/>
              <a:t>home, always do a full-body </a:t>
            </a:r>
            <a:r>
              <a:rPr lang="en-US" dirty="0" smtClean="0"/>
              <a:t>check</a:t>
            </a:r>
            <a:r>
              <a:rPr lang="en-US" dirty="0" smtClean="0"/>
              <a:t>-</a:t>
            </a:r>
            <a:endParaRPr lang="en-US" dirty="0" smtClean="0"/>
          </a:p>
          <a:p>
            <a:pPr lvl="1"/>
            <a:r>
              <a:rPr lang="en-US" dirty="0" smtClean="0"/>
              <a:t>under </a:t>
            </a:r>
            <a:r>
              <a:rPr lang="en-US" dirty="0"/>
              <a:t>your arms, around your ears, inside your belly button, behind your knees, between your legs, and in your </a:t>
            </a:r>
            <a:r>
              <a:rPr lang="en-US" dirty="0" smtClean="0"/>
              <a:t>hair.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Blacklegged tick </a:t>
            </a:r>
            <a:r>
              <a:rPr lang="en-US" b="1" dirty="0" smtClean="0"/>
              <a:t/>
            </a:r>
            <a:br>
              <a:rPr lang="en-US" b="1" dirty="0" smtClean="0"/>
            </a:br>
            <a:r>
              <a:rPr lang="en-US" b="1" dirty="0" smtClean="0"/>
              <a:t>(</a:t>
            </a:r>
            <a:r>
              <a:rPr lang="en-US" b="1" i="1" dirty="0" err="1"/>
              <a:t>Ixodes</a:t>
            </a:r>
            <a:r>
              <a:rPr lang="en-US" b="1" i="1" dirty="0"/>
              <a:t> </a:t>
            </a:r>
            <a:r>
              <a:rPr lang="en-US" b="1" i="1" dirty="0" err="1" smtClean="0"/>
              <a:t>scapularis</a:t>
            </a:r>
            <a:r>
              <a:rPr lang="en-US" b="1" dirty="0" smtClean="0"/>
              <a:t>)</a:t>
            </a:r>
            <a:endParaRPr lang="en-US" b="1" dirty="0"/>
          </a:p>
        </p:txBody>
      </p:sp>
      <p:sp>
        <p:nvSpPr>
          <p:cNvPr id="3" name="Content Placeholder 2"/>
          <p:cNvSpPr>
            <a:spLocks noGrp="1"/>
          </p:cNvSpPr>
          <p:nvPr>
            <p:ph idx="1"/>
          </p:nvPr>
        </p:nvSpPr>
        <p:spPr>
          <a:xfrm>
            <a:off x="0" y="1600200"/>
            <a:ext cx="6248400" cy="5257800"/>
          </a:xfrm>
        </p:spPr>
        <p:txBody>
          <a:bodyPr>
            <a:normAutofit fontScale="77500" lnSpcReduction="20000"/>
          </a:bodyPr>
          <a:lstStyle/>
          <a:p>
            <a:r>
              <a:rPr lang="en-US" dirty="0"/>
              <a:t>The most feared type of tick, </a:t>
            </a:r>
            <a:r>
              <a:rPr lang="en-US" dirty="0" smtClean="0"/>
              <a:t>that </a:t>
            </a:r>
            <a:r>
              <a:rPr lang="en-US" dirty="0"/>
              <a:t>transmits two bacteria that cause</a:t>
            </a:r>
            <a:r>
              <a:rPr lang="en-US" b="1" dirty="0"/>
              <a:t> </a:t>
            </a:r>
            <a:r>
              <a:rPr lang="en-US" b="1" dirty="0">
                <a:solidFill>
                  <a:srgbClr val="FF0000"/>
                </a:solidFill>
              </a:rPr>
              <a:t>Lyme disease</a:t>
            </a:r>
            <a:r>
              <a:rPr lang="en-US" dirty="0" smtClean="0"/>
              <a:t>,</a:t>
            </a:r>
          </a:p>
          <a:p>
            <a:pPr lvl="1"/>
            <a:r>
              <a:rPr lang="en-US" i="1" dirty="0" err="1" smtClean="0"/>
              <a:t>Borrelia</a:t>
            </a:r>
            <a:r>
              <a:rPr lang="en-US" i="1" dirty="0" smtClean="0"/>
              <a:t> </a:t>
            </a:r>
            <a:r>
              <a:rPr lang="en-US" i="1" dirty="0" err="1"/>
              <a:t>burgdorferi</a:t>
            </a:r>
            <a:r>
              <a:rPr lang="en-US" i="1" dirty="0"/>
              <a:t> </a:t>
            </a:r>
            <a:r>
              <a:rPr lang="en-US" dirty="0"/>
              <a:t>and </a:t>
            </a:r>
            <a:endParaRPr lang="en-US" dirty="0" smtClean="0"/>
          </a:p>
          <a:p>
            <a:pPr lvl="1"/>
            <a:r>
              <a:rPr lang="en-US" i="1" dirty="0" smtClean="0"/>
              <a:t>B</a:t>
            </a:r>
            <a:r>
              <a:rPr lang="en-US" i="1" dirty="0"/>
              <a:t>. </a:t>
            </a:r>
            <a:r>
              <a:rPr lang="en-US" i="1" dirty="0" err="1"/>
              <a:t>mayonii</a:t>
            </a:r>
            <a:r>
              <a:rPr lang="en-US" dirty="0"/>
              <a:t>, as well as other infections that cause symptoms like fever, chills, headaches, and muscle aches. </a:t>
            </a:r>
            <a:endParaRPr lang="en-US" dirty="0" smtClean="0"/>
          </a:p>
          <a:p>
            <a:pPr lvl="1"/>
            <a:r>
              <a:rPr lang="en-US" dirty="0" smtClean="0"/>
              <a:t>Also </a:t>
            </a:r>
            <a:r>
              <a:rPr lang="en-US" dirty="0"/>
              <a:t>called the deer tick, the pest is primarily after white-tailed deer, though there are 30,000 cases of Lyme disease in </a:t>
            </a:r>
            <a:r>
              <a:rPr lang="en-US" dirty="0" smtClean="0"/>
              <a:t>people. </a:t>
            </a:r>
            <a:r>
              <a:rPr lang="en-US" dirty="0"/>
              <a:t>They’re commonly found in deciduous forests.</a:t>
            </a:r>
          </a:p>
          <a:p>
            <a:r>
              <a:rPr lang="en-US" dirty="0" smtClean="0"/>
              <a:t>This </a:t>
            </a:r>
            <a:r>
              <a:rPr lang="en-US" dirty="0"/>
              <a:t>tick is easily identified by its dark black legs, red-orange body, and black </a:t>
            </a:r>
            <a:r>
              <a:rPr lang="en-US" dirty="0" err="1"/>
              <a:t>scutum</a:t>
            </a:r>
            <a:r>
              <a:rPr lang="en-US" dirty="0"/>
              <a:t> (present on the upper portion of its shield).</a:t>
            </a:r>
          </a:p>
          <a:p>
            <a:r>
              <a:rPr lang="en-US" b="1" dirty="0"/>
              <a:t>Disease risk:</a:t>
            </a:r>
            <a:r>
              <a:rPr lang="en-US" dirty="0"/>
              <a:t> </a:t>
            </a:r>
            <a:endParaRPr lang="en-US" dirty="0" smtClean="0"/>
          </a:p>
          <a:p>
            <a:pPr lvl="1"/>
            <a:r>
              <a:rPr lang="en-US" dirty="0" smtClean="0"/>
              <a:t>Lyme </a:t>
            </a:r>
            <a:r>
              <a:rPr lang="en-US" dirty="0"/>
              <a:t>disease, </a:t>
            </a:r>
            <a:r>
              <a:rPr lang="en-US" dirty="0" err="1"/>
              <a:t>anaplasmosis</a:t>
            </a:r>
            <a:r>
              <a:rPr lang="en-US" dirty="0"/>
              <a:t>, </a:t>
            </a:r>
            <a:r>
              <a:rPr lang="en-US" dirty="0" err="1"/>
              <a:t>ehrlichiosis</a:t>
            </a:r>
            <a:r>
              <a:rPr lang="en-US" dirty="0"/>
              <a:t>, </a:t>
            </a:r>
            <a:r>
              <a:rPr lang="en-US" dirty="0" err="1"/>
              <a:t>babesiosis</a:t>
            </a:r>
            <a:r>
              <a:rPr lang="en-US" dirty="0"/>
              <a:t>, </a:t>
            </a:r>
            <a:r>
              <a:rPr lang="en-US" dirty="0" err="1"/>
              <a:t>Powassan</a:t>
            </a:r>
            <a:r>
              <a:rPr lang="en-US" dirty="0"/>
              <a:t> virus</a:t>
            </a:r>
          </a:p>
          <a:p>
            <a:endParaRPr lang="en-US" dirty="0"/>
          </a:p>
        </p:txBody>
      </p:sp>
      <p:pic>
        <p:nvPicPr>
          <p:cNvPr id="1026" name="Picture 2" descr="blacklegged tick type"/>
          <p:cNvPicPr>
            <a:picLocks noChangeAspect="1" noChangeArrowheads="1"/>
          </p:cNvPicPr>
          <p:nvPr/>
        </p:nvPicPr>
        <p:blipFill>
          <a:blip r:embed="rId2" cstate="print"/>
          <a:srcRect/>
          <a:stretch>
            <a:fillRect/>
          </a:stretch>
        </p:blipFill>
        <p:spPr bwMode="auto">
          <a:xfrm>
            <a:off x="6477000" y="0"/>
            <a:ext cx="2667000" cy="2667000"/>
          </a:xfrm>
          <a:prstGeom prst="rect">
            <a:avLst/>
          </a:prstGeom>
          <a:noFill/>
        </p:spPr>
      </p:pic>
      <p:graphicFrame>
        <p:nvGraphicFramePr>
          <p:cNvPr id="5" name="Table 4"/>
          <p:cNvGraphicFramePr>
            <a:graphicFrameLocks noGrp="1"/>
          </p:cNvGraphicFramePr>
          <p:nvPr/>
        </p:nvGraphicFramePr>
        <p:xfrm>
          <a:off x="6566556" y="2667000"/>
          <a:ext cx="2501244" cy="4130038"/>
        </p:xfrm>
        <a:graphic>
          <a:graphicData uri="http://schemas.openxmlformats.org/drawingml/2006/table">
            <a:tbl>
              <a:tblPr/>
              <a:tblGrid>
                <a:gridCol w="1250622"/>
                <a:gridCol w="1250622"/>
              </a:tblGrid>
              <a:tr h="390428">
                <a:tc gridSpan="2">
                  <a:txBody>
                    <a:bodyPr/>
                    <a:lstStyle/>
                    <a:p>
                      <a:pPr algn="ctr" fontAlgn="t"/>
                      <a:r>
                        <a:rPr lang="en-US" sz="1600" u="none" strike="noStrike" dirty="0">
                          <a:solidFill>
                            <a:srgbClr val="0B0080"/>
                          </a:solidFill>
                        </a:rPr>
                        <a:t>Scientific classification</a:t>
                      </a:r>
                      <a:endParaRPr lang="en-US" sz="110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BEBD2"/>
                    </a:solidFill>
                  </a:tcPr>
                </a:tc>
                <a:tc hMerge="1">
                  <a:txBody>
                    <a:bodyPr/>
                    <a:lstStyle/>
                    <a:p>
                      <a:endParaRPr lang="en-US"/>
                    </a:p>
                  </a:txBody>
                  <a:tcPr/>
                </a:tc>
              </a:tr>
              <a:tr h="390428">
                <a:tc>
                  <a:txBody>
                    <a:bodyPr/>
                    <a:lstStyle/>
                    <a:p>
                      <a:pPr algn="l" fontAlgn="t"/>
                      <a:r>
                        <a:rPr lang="en-US" sz="1400" b="0" dirty="0"/>
                        <a:t>Kingdom:</a:t>
                      </a:r>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0" u="none" strike="noStrike" dirty="0" err="1">
                          <a:solidFill>
                            <a:srgbClr val="0B0080"/>
                          </a:solidFill>
                        </a:rPr>
                        <a:t>Animalia</a:t>
                      </a:r>
                      <a:endParaRPr lang="en-US" sz="1400" b="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90428">
                <a:tc>
                  <a:txBody>
                    <a:bodyPr/>
                    <a:lstStyle/>
                    <a:p>
                      <a:pPr algn="l" fontAlgn="t"/>
                      <a:r>
                        <a:rPr lang="en-US" sz="1400" b="0" dirty="0"/>
                        <a:t>Phylum:</a:t>
                      </a:r>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0" u="none" strike="noStrike" dirty="0" err="1">
                          <a:solidFill>
                            <a:srgbClr val="0B0080"/>
                          </a:solidFill>
                        </a:rPr>
                        <a:t>Arthropoda</a:t>
                      </a:r>
                      <a:endParaRPr lang="en-US" sz="1400" b="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90428">
                <a:tc>
                  <a:txBody>
                    <a:bodyPr/>
                    <a:lstStyle/>
                    <a:p>
                      <a:pPr algn="l" fontAlgn="t"/>
                      <a:r>
                        <a:rPr lang="en-US" sz="1400" b="0" dirty="0"/>
                        <a:t>Subphylum:</a:t>
                      </a:r>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0" u="none" strike="noStrike" dirty="0" err="1">
                          <a:solidFill>
                            <a:srgbClr val="0B0080"/>
                          </a:solidFill>
                        </a:rPr>
                        <a:t>Chelicerata</a:t>
                      </a:r>
                      <a:endParaRPr lang="en-US" sz="1400" b="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90428">
                <a:tc>
                  <a:txBody>
                    <a:bodyPr/>
                    <a:lstStyle/>
                    <a:p>
                      <a:pPr algn="l" fontAlgn="t"/>
                      <a:r>
                        <a:rPr lang="en-US" sz="1400" b="0" dirty="0"/>
                        <a:t>Class:</a:t>
                      </a:r>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0" u="none" strike="noStrike" dirty="0" err="1">
                          <a:solidFill>
                            <a:srgbClr val="0B0080"/>
                          </a:solidFill>
                        </a:rPr>
                        <a:t>Arachnida</a:t>
                      </a:r>
                      <a:endParaRPr lang="en-US" sz="1400" b="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90428">
                <a:tc>
                  <a:txBody>
                    <a:bodyPr/>
                    <a:lstStyle/>
                    <a:p>
                      <a:pPr algn="l" fontAlgn="t"/>
                      <a:r>
                        <a:rPr lang="en-US" sz="1400" b="0" dirty="0"/>
                        <a:t>Subclass:</a:t>
                      </a:r>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0" u="none" strike="noStrike" dirty="0" err="1">
                          <a:solidFill>
                            <a:srgbClr val="0B0080"/>
                          </a:solidFill>
                        </a:rPr>
                        <a:t>Acari</a:t>
                      </a:r>
                      <a:endParaRPr lang="en-US" sz="1400" b="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90428">
                <a:tc>
                  <a:txBody>
                    <a:bodyPr/>
                    <a:lstStyle/>
                    <a:p>
                      <a:pPr algn="l" fontAlgn="t"/>
                      <a:r>
                        <a:rPr lang="en-US" sz="1400" b="0" dirty="0" err="1"/>
                        <a:t>Superorder</a:t>
                      </a:r>
                      <a:r>
                        <a:rPr lang="en-US" sz="1400" b="0" dirty="0"/>
                        <a:t>:</a:t>
                      </a:r>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0" u="none" strike="noStrike" dirty="0" err="1">
                          <a:solidFill>
                            <a:srgbClr val="0B0080"/>
                          </a:solidFill>
                        </a:rPr>
                        <a:t>Parasitiformes</a:t>
                      </a:r>
                      <a:endParaRPr lang="en-US" sz="1400" b="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8093">
                <a:tc>
                  <a:txBody>
                    <a:bodyPr/>
                    <a:lstStyle/>
                    <a:p>
                      <a:pPr algn="l" fontAlgn="t"/>
                      <a:r>
                        <a:rPr lang="en-US" sz="1400" b="0" dirty="0"/>
                        <a:t>Order:</a:t>
                      </a:r>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0" u="none" strike="noStrike" dirty="0" err="1">
                          <a:solidFill>
                            <a:srgbClr val="0B0080"/>
                          </a:solidFill>
                        </a:rPr>
                        <a:t>Ixodida</a:t>
                      </a:r>
                      <a:endParaRPr lang="en-US" sz="1400" b="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90428">
                <a:tc>
                  <a:txBody>
                    <a:bodyPr/>
                    <a:lstStyle/>
                    <a:p>
                      <a:pPr algn="l" fontAlgn="t"/>
                      <a:r>
                        <a:rPr lang="en-US" sz="1400" b="0" dirty="0"/>
                        <a:t>Family:</a:t>
                      </a:r>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0" u="none" strike="noStrike" dirty="0" err="1">
                          <a:solidFill>
                            <a:srgbClr val="0B0080"/>
                          </a:solidFill>
                        </a:rPr>
                        <a:t>Ixodidae</a:t>
                      </a:r>
                      <a:endParaRPr lang="en-US" sz="1400" b="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8093">
                <a:tc>
                  <a:txBody>
                    <a:bodyPr/>
                    <a:lstStyle/>
                    <a:p>
                      <a:pPr algn="l" fontAlgn="t"/>
                      <a:r>
                        <a:rPr lang="en-US" sz="1400" b="0" dirty="0"/>
                        <a:t>Genus:</a:t>
                      </a:r>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0" i="1" u="none" strike="noStrike" dirty="0" err="1">
                          <a:solidFill>
                            <a:srgbClr val="0B0080"/>
                          </a:solidFill>
                        </a:rPr>
                        <a:t>Ixodes</a:t>
                      </a:r>
                      <a:endParaRPr lang="en-US" sz="1400" b="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90428">
                <a:tc>
                  <a:txBody>
                    <a:bodyPr/>
                    <a:lstStyle/>
                    <a:p>
                      <a:pPr algn="l" fontAlgn="t"/>
                      <a:r>
                        <a:rPr lang="en-US" sz="1400" b="0" dirty="0"/>
                        <a:t>Species:</a:t>
                      </a:r>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0" i="1" dirty="0"/>
                        <a:t>I. </a:t>
                      </a:r>
                      <a:r>
                        <a:rPr lang="en-US" sz="1400" b="0" i="1" dirty="0" err="1"/>
                        <a:t>scapularis</a:t>
                      </a:r>
                      <a:endParaRPr lang="en-US" sz="1400" b="0" dirty="0"/>
                    </a:p>
                  </a:txBody>
                  <a:tcPr marL="57239" marR="57239" marT="28620" marB="2862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143000"/>
          </a:xfrm>
        </p:spPr>
        <p:txBody>
          <a:bodyPr>
            <a:normAutofit fontScale="90000"/>
          </a:bodyPr>
          <a:lstStyle/>
          <a:p>
            <a:pPr algn="l"/>
            <a:r>
              <a:rPr lang="en-US" sz="5300" dirty="0"/>
              <a:t>Lone star </a:t>
            </a:r>
            <a:r>
              <a:rPr lang="en-US" sz="5300" dirty="0" smtClean="0"/>
              <a:t>tick </a:t>
            </a:r>
            <a:r>
              <a:rPr lang="en-US" b="1" dirty="0" smtClean="0"/>
              <a:t/>
            </a:r>
            <a:br>
              <a:rPr lang="en-US" b="1" dirty="0" smtClean="0"/>
            </a:br>
            <a:r>
              <a:rPr lang="en-US" b="1" dirty="0" smtClean="0"/>
              <a:t>(</a:t>
            </a:r>
            <a:r>
              <a:rPr lang="en-US" b="1" i="1" dirty="0" err="1"/>
              <a:t>Amblyomma</a:t>
            </a:r>
            <a:r>
              <a:rPr lang="en-US" b="1" i="1" dirty="0"/>
              <a:t> </a:t>
            </a:r>
            <a:r>
              <a:rPr lang="en-US" b="1" i="1" dirty="0" err="1" smtClean="0"/>
              <a:t>americanum</a:t>
            </a:r>
            <a:r>
              <a:rPr lang="en-US" b="1" dirty="0" smtClean="0"/>
              <a:t>)</a:t>
            </a:r>
            <a:endParaRPr lang="en-US" b="1" dirty="0"/>
          </a:p>
        </p:txBody>
      </p:sp>
      <p:sp>
        <p:nvSpPr>
          <p:cNvPr id="3" name="Content Placeholder 2"/>
          <p:cNvSpPr>
            <a:spLocks noGrp="1"/>
          </p:cNvSpPr>
          <p:nvPr>
            <p:ph idx="1"/>
          </p:nvPr>
        </p:nvSpPr>
        <p:spPr>
          <a:xfrm>
            <a:off x="0" y="1676400"/>
            <a:ext cx="5867400" cy="5181600"/>
          </a:xfrm>
        </p:spPr>
        <p:txBody>
          <a:bodyPr>
            <a:normAutofit fontScale="55000" lnSpcReduction="20000"/>
          </a:bodyPr>
          <a:lstStyle/>
          <a:p>
            <a:r>
              <a:rPr lang="en-US" b="1" dirty="0" smtClean="0"/>
              <a:t>A </a:t>
            </a:r>
            <a:r>
              <a:rPr lang="en-US" b="1" dirty="0"/>
              <a:t>very aggressive tick that bites humans</a:t>
            </a:r>
            <a:r>
              <a:rPr lang="en-US" dirty="0"/>
              <a:t>” and transmits bacteria that cause a wide range of diseases.</a:t>
            </a:r>
          </a:p>
          <a:p>
            <a:r>
              <a:rPr lang="en-US" b="1" dirty="0" smtClean="0"/>
              <a:t>It can be </a:t>
            </a:r>
            <a:r>
              <a:rPr lang="en-US" dirty="0" smtClean="0"/>
              <a:t>identified by the </a:t>
            </a:r>
            <a:r>
              <a:rPr lang="en-US" dirty="0"/>
              <a:t>white </a:t>
            </a:r>
            <a:r>
              <a:rPr lang="en-US" dirty="0" smtClean="0"/>
              <a:t>dot </a:t>
            </a:r>
            <a:r>
              <a:rPr lang="en-US" dirty="0"/>
              <a:t>on its back</a:t>
            </a:r>
            <a:r>
              <a:rPr lang="en-US" dirty="0" smtClean="0"/>
              <a:t>.</a:t>
            </a:r>
          </a:p>
          <a:p>
            <a:r>
              <a:rPr lang="en-US" dirty="0"/>
              <a:t> Females </a:t>
            </a:r>
            <a:r>
              <a:rPr lang="en-US" dirty="0" smtClean="0"/>
              <a:t>a weight </a:t>
            </a:r>
            <a:r>
              <a:rPr lang="en-US" dirty="0"/>
              <a:t>of 5 </a:t>
            </a:r>
            <a:r>
              <a:rPr lang="en-US" dirty="0" smtClean="0"/>
              <a:t>g, </a:t>
            </a:r>
            <a:r>
              <a:rPr lang="en-US" dirty="0" smtClean="0"/>
              <a:t>lay </a:t>
            </a:r>
            <a:r>
              <a:rPr lang="en-US" dirty="0"/>
              <a:t>20,000 eggs. The female dies after this single egg-laying. </a:t>
            </a:r>
            <a:endParaRPr lang="en-US" dirty="0" smtClean="0"/>
          </a:p>
          <a:p>
            <a:r>
              <a:rPr lang="en-US" dirty="0" smtClean="0"/>
              <a:t>The </a:t>
            </a:r>
            <a:r>
              <a:rPr lang="en-US" dirty="0"/>
              <a:t>male takes repeated small meals of blood and attempts to mate repeatedly whilst on the same host. </a:t>
            </a:r>
            <a:endParaRPr lang="en-US" dirty="0" smtClean="0"/>
          </a:p>
          <a:p>
            <a:r>
              <a:rPr lang="en-US" dirty="0" smtClean="0"/>
              <a:t>Feeding </a:t>
            </a:r>
            <a:r>
              <a:rPr lang="en-US" dirty="0"/>
              <a:t>times for larvae last 4–7 days, nymphs for 5–10 days, and adults for 8 to 20 days. </a:t>
            </a:r>
            <a:endParaRPr lang="en-US" dirty="0" smtClean="0"/>
          </a:p>
          <a:p>
            <a:r>
              <a:rPr lang="en-US" dirty="0" smtClean="0"/>
              <a:t>The </a:t>
            </a:r>
            <a:r>
              <a:rPr lang="en-US" dirty="0"/>
              <a:t>time spent molting and questing off the host can occupy the remainder of 6 to 18 months for a single tick to complete its lifecycle. </a:t>
            </a:r>
            <a:endParaRPr lang="en-US" dirty="0" smtClean="0"/>
          </a:p>
          <a:p>
            <a:r>
              <a:rPr lang="en-US" dirty="0" smtClean="0"/>
              <a:t>The </a:t>
            </a:r>
            <a:r>
              <a:rPr lang="en-US" dirty="0"/>
              <a:t>lifecycle timing is often expanded by </a:t>
            </a:r>
            <a:r>
              <a:rPr lang="en-US" dirty="0" err="1"/>
              <a:t>diapause</a:t>
            </a:r>
            <a:r>
              <a:rPr lang="en-US" dirty="0"/>
              <a:t> (delayed or inactivated development or activity) in adaptation to seasonal variation of moisture and heat. </a:t>
            </a:r>
            <a:endParaRPr lang="en-US" dirty="0" smtClean="0"/>
          </a:p>
          <a:p>
            <a:r>
              <a:rPr lang="en-US" dirty="0" smtClean="0"/>
              <a:t>Ticks </a:t>
            </a:r>
            <a:r>
              <a:rPr lang="en-US" dirty="0"/>
              <a:t>are highly adapted for long-term survival off the host without feeding and can extract moisture directly from humid air. </a:t>
            </a:r>
          </a:p>
          <a:p>
            <a:r>
              <a:rPr lang="en-US" b="1" dirty="0"/>
              <a:t>Disease risk</a:t>
            </a:r>
            <a:r>
              <a:rPr lang="en-US" b="1" dirty="0" smtClean="0"/>
              <a:t>:</a:t>
            </a:r>
          </a:p>
          <a:p>
            <a:pPr lvl="1"/>
            <a:r>
              <a:rPr lang="en-US" dirty="0" err="1" smtClean="0"/>
              <a:t>Ehrlichiosis</a:t>
            </a:r>
            <a:r>
              <a:rPr lang="en-US" dirty="0"/>
              <a:t>, </a:t>
            </a:r>
            <a:r>
              <a:rPr lang="en-US" dirty="0" err="1"/>
              <a:t>tularmemia</a:t>
            </a:r>
            <a:r>
              <a:rPr lang="en-US" dirty="0"/>
              <a:t>, Heartland virus disease, Bourbon virus disease, Southern tick-associated rash </a:t>
            </a:r>
            <a:r>
              <a:rPr lang="en-US" dirty="0" smtClean="0"/>
              <a:t>illness.</a:t>
            </a:r>
            <a:endParaRPr lang="en-US" dirty="0"/>
          </a:p>
        </p:txBody>
      </p:sp>
      <p:pic>
        <p:nvPicPr>
          <p:cNvPr id="6146" name="Picture 2" descr="lone star tick"/>
          <p:cNvPicPr>
            <a:picLocks noChangeAspect="1" noChangeArrowheads="1"/>
          </p:cNvPicPr>
          <p:nvPr/>
        </p:nvPicPr>
        <p:blipFill>
          <a:blip r:embed="rId2" cstate="print"/>
          <a:srcRect/>
          <a:stretch>
            <a:fillRect/>
          </a:stretch>
        </p:blipFill>
        <p:spPr bwMode="auto">
          <a:xfrm>
            <a:off x="6172200" y="0"/>
            <a:ext cx="2971800" cy="2971800"/>
          </a:xfrm>
          <a:prstGeom prst="rect">
            <a:avLst/>
          </a:prstGeom>
          <a:noFill/>
        </p:spPr>
      </p:pic>
      <p:graphicFrame>
        <p:nvGraphicFramePr>
          <p:cNvPr id="5" name="Table 4"/>
          <p:cNvGraphicFramePr>
            <a:graphicFrameLocks noGrp="1"/>
          </p:cNvGraphicFramePr>
          <p:nvPr/>
        </p:nvGraphicFramePr>
        <p:xfrm>
          <a:off x="6096000" y="2743200"/>
          <a:ext cx="2971800" cy="4074158"/>
        </p:xfrm>
        <a:graphic>
          <a:graphicData uri="http://schemas.openxmlformats.org/drawingml/2006/table">
            <a:tbl>
              <a:tblPr/>
              <a:tblGrid>
                <a:gridCol w="1485900"/>
                <a:gridCol w="1485900"/>
              </a:tblGrid>
              <a:tr h="474133">
                <a:tc gridSpan="2">
                  <a:txBody>
                    <a:bodyPr/>
                    <a:lstStyle/>
                    <a:p>
                      <a:pPr algn="ctr" fontAlgn="t"/>
                      <a:r>
                        <a:rPr lang="en-US" sz="1800" b="1" u="none" strike="noStrike" dirty="0">
                          <a:solidFill>
                            <a:srgbClr val="0B0080"/>
                          </a:solidFill>
                        </a:rPr>
                        <a:t>Scientific classification</a:t>
                      </a:r>
                      <a:endParaRPr lang="en-US" sz="18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BEBD2"/>
                    </a:solidFill>
                  </a:tcPr>
                </a:tc>
                <a:tc hMerge="1">
                  <a:txBody>
                    <a:bodyPr/>
                    <a:lstStyle/>
                    <a:p>
                      <a:endParaRPr lang="en-US"/>
                    </a:p>
                  </a:txBody>
                  <a:tcPr/>
                </a:tc>
              </a:tr>
              <a:tr h="474133">
                <a:tc>
                  <a:txBody>
                    <a:bodyPr/>
                    <a:lstStyle/>
                    <a:p>
                      <a:pPr algn="l" fontAlgn="t"/>
                      <a:r>
                        <a:rPr lang="en-US" sz="1400" b="1" dirty="0"/>
                        <a:t>Kingdom:</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1" u="none" strike="noStrike" dirty="0" err="1">
                          <a:solidFill>
                            <a:srgbClr val="0B0080"/>
                          </a:solidFill>
                        </a:rPr>
                        <a:t>Animalia</a:t>
                      </a:r>
                      <a:endParaRPr lang="en-US" sz="14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400" b="1"/>
                        <a:t>Phylum:</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1" u="none" strike="noStrike" dirty="0" err="1">
                          <a:solidFill>
                            <a:srgbClr val="0B0080"/>
                          </a:solidFill>
                        </a:rPr>
                        <a:t>Arthropoda</a:t>
                      </a:r>
                      <a:endParaRPr lang="en-US" sz="14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400" b="1"/>
                        <a:t>Class:</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1" u="none" strike="noStrike" dirty="0" err="1">
                          <a:solidFill>
                            <a:srgbClr val="0B0080"/>
                          </a:solidFill>
                        </a:rPr>
                        <a:t>Arachnida</a:t>
                      </a:r>
                      <a:endParaRPr lang="en-US" sz="14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400" b="1"/>
                        <a:t>Subclass:</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1" u="none" strike="noStrike" dirty="0" err="1">
                          <a:solidFill>
                            <a:srgbClr val="0B0080"/>
                          </a:solidFill>
                        </a:rPr>
                        <a:t>Acari</a:t>
                      </a:r>
                      <a:endParaRPr lang="en-US" sz="14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70933">
                <a:tc>
                  <a:txBody>
                    <a:bodyPr/>
                    <a:lstStyle/>
                    <a:p>
                      <a:pPr algn="l" fontAlgn="t"/>
                      <a:r>
                        <a:rPr lang="en-US" sz="1400" b="1"/>
                        <a:t>Order:</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1" u="none" strike="noStrike" dirty="0" err="1">
                          <a:solidFill>
                            <a:srgbClr val="0B0080"/>
                          </a:solidFill>
                        </a:rPr>
                        <a:t>Ixodida</a:t>
                      </a:r>
                      <a:endParaRPr lang="en-US" sz="14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400" b="1"/>
                        <a:t>Family:</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1" u="none" strike="noStrike" dirty="0" err="1">
                          <a:solidFill>
                            <a:srgbClr val="0B0080"/>
                          </a:solidFill>
                        </a:rPr>
                        <a:t>Ixodidae</a:t>
                      </a:r>
                      <a:endParaRPr lang="en-US" sz="14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400" b="1"/>
                        <a:t>Genus:</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1" i="1" u="none" strike="noStrike" dirty="0" err="1">
                          <a:solidFill>
                            <a:srgbClr val="0B0080"/>
                          </a:solidFill>
                        </a:rPr>
                        <a:t>Amblyomma</a:t>
                      </a:r>
                      <a:endParaRPr lang="en-US" sz="14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400" b="1"/>
                        <a:t>Species:</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b="1" i="1" dirty="0"/>
                        <a:t>A. </a:t>
                      </a:r>
                      <a:r>
                        <a:rPr lang="en-US" sz="1400" b="1" i="1" dirty="0" err="1"/>
                        <a:t>americanum</a:t>
                      </a:r>
                      <a:endParaRPr lang="en-US" sz="14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American </a:t>
            </a:r>
            <a:r>
              <a:rPr lang="en-US" dirty="0" smtClean="0"/>
              <a:t>Dog Tick </a:t>
            </a:r>
            <a:r>
              <a:rPr lang="en-US" dirty="0" smtClean="0"/>
              <a:t/>
            </a:r>
            <a:br>
              <a:rPr lang="en-US" dirty="0" smtClean="0"/>
            </a:br>
            <a:r>
              <a:rPr lang="en-US" dirty="0" smtClean="0"/>
              <a:t>(</a:t>
            </a:r>
            <a:r>
              <a:rPr lang="en-US" i="1" dirty="0" err="1"/>
              <a:t>Dermacentor</a:t>
            </a:r>
            <a:r>
              <a:rPr lang="en-US" i="1" dirty="0"/>
              <a:t> </a:t>
            </a:r>
            <a:r>
              <a:rPr lang="en-US" i="1" dirty="0" err="1" smtClean="0"/>
              <a:t>variabilis</a:t>
            </a:r>
            <a:r>
              <a:rPr lang="en-US" dirty="0" smtClean="0"/>
              <a:t>)</a:t>
            </a:r>
            <a:endParaRPr lang="en-US" dirty="0"/>
          </a:p>
        </p:txBody>
      </p:sp>
      <p:sp>
        <p:nvSpPr>
          <p:cNvPr id="3" name="Content Placeholder 2"/>
          <p:cNvSpPr>
            <a:spLocks noGrp="1"/>
          </p:cNvSpPr>
          <p:nvPr>
            <p:ph idx="1"/>
          </p:nvPr>
        </p:nvSpPr>
        <p:spPr>
          <a:xfrm>
            <a:off x="457200" y="1646237"/>
            <a:ext cx="5486400" cy="5211763"/>
          </a:xfrm>
        </p:spPr>
        <p:txBody>
          <a:bodyPr>
            <a:normAutofit fontScale="85000" lnSpcReduction="20000"/>
          </a:bodyPr>
          <a:lstStyle/>
          <a:p>
            <a:r>
              <a:rPr lang="en-US" dirty="0" smtClean="0"/>
              <a:t>These ticks have a dark brown body. </a:t>
            </a:r>
          </a:p>
          <a:p>
            <a:pPr lvl="1"/>
            <a:r>
              <a:rPr lang="en-US" dirty="0" smtClean="0"/>
              <a:t>Adult females have an off-white portion on their shields, while </a:t>
            </a:r>
          </a:p>
          <a:p>
            <a:pPr lvl="1"/>
            <a:r>
              <a:rPr lang="en-US" dirty="0" smtClean="0"/>
              <a:t>Adults males can look mottled gray.</a:t>
            </a:r>
          </a:p>
          <a:p>
            <a:r>
              <a:rPr lang="en-US" dirty="0" smtClean="0"/>
              <a:t>It causes </a:t>
            </a:r>
            <a:r>
              <a:rPr lang="en-US" dirty="0"/>
              <a:t>bacterial disease Rocky Mountain spotted fever, the incidence of which appears to be increasing</a:t>
            </a:r>
            <a:r>
              <a:rPr lang="en-US" dirty="0" smtClean="0"/>
              <a:t>.</a:t>
            </a:r>
            <a:r>
              <a:rPr lang="en-US" b="1" dirty="0" smtClean="0"/>
              <a:t> </a:t>
            </a:r>
          </a:p>
          <a:p>
            <a:endParaRPr lang="en-US" b="1" dirty="0" smtClean="0"/>
          </a:p>
          <a:p>
            <a:r>
              <a:rPr lang="en-US" b="1" dirty="0"/>
              <a:t>A</a:t>
            </a:r>
            <a:r>
              <a:rPr lang="en-US" b="1" dirty="0" smtClean="0"/>
              <a:t>dult female bites during spring and summer</a:t>
            </a:r>
            <a:r>
              <a:rPr lang="en-US" dirty="0"/>
              <a:t> </a:t>
            </a:r>
            <a:endParaRPr lang="en-US" dirty="0" smtClean="0"/>
          </a:p>
          <a:p>
            <a:r>
              <a:rPr lang="en-US" b="1" dirty="0" smtClean="0"/>
              <a:t>Disease </a:t>
            </a:r>
            <a:r>
              <a:rPr lang="en-US" b="1" dirty="0"/>
              <a:t>risk:</a:t>
            </a:r>
            <a:r>
              <a:rPr lang="en-US" dirty="0"/>
              <a:t> </a:t>
            </a:r>
            <a:endParaRPr lang="en-US" dirty="0" smtClean="0"/>
          </a:p>
          <a:p>
            <a:pPr lvl="1"/>
            <a:r>
              <a:rPr lang="en-US" dirty="0" smtClean="0"/>
              <a:t>Rocky </a:t>
            </a:r>
            <a:r>
              <a:rPr lang="en-US" dirty="0"/>
              <a:t>Mountain spotted fever, tularemia</a:t>
            </a:r>
          </a:p>
          <a:p>
            <a:endParaRPr lang="en-US" dirty="0"/>
          </a:p>
        </p:txBody>
      </p:sp>
      <p:sp>
        <p:nvSpPr>
          <p:cNvPr id="7170" name="AutoShape 2" descr="American dog tick typ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2" name="Picture 4" descr="American dog tick type"/>
          <p:cNvPicPr>
            <a:picLocks noChangeAspect="1" noChangeArrowheads="1"/>
          </p:cNvPicPr>
          <p:nvPr/>
        </p:nvPicPr>
        <p:blipFill>
          <a:blip r:embed="rId2" cstate="print"/>
          <a:srcRect/>
          <a:stretch>
            <a:fillRect/>
          </a:stretch>
        </p:blipFill>
        <p:spPr bwMode="auto">
          <a:xfrm>
            <a:off x="6248400" y="0"/>
            <a:ext cx="2895600" cy="2667000"/>
          </a:xfrm>
          <a:prstGeom prst="rect">
            <a:avLst/>
          </a:prstGeom>
          <a:noFill/>
        </p:spPr>
      </p:pic>
      <p:graphicFrame>
        <p:nvGraphicFramePr>
          <p:cNvPr id="6" name="Table 5"/>
          <p:cNvGraphicFramePr>
            <a:graphicFrameLocks noGrp="1"/>
          </p:cNvGraphicFramePr>
          <p:nvPr/>
        </p:nvGraphicFramePr>
        <p:xfrm>
          <a:off x="6280118" y="2590800"/>
          <a:ext cx="2863882" cy="4125869"/>
        </p:xfrm>
        <a:graphic>
          <a:graphicData uri="http://schemas.openxmlformats.org/drawingml/2006/table">
            <a:tbl>
              <a:tblPr/>
              <a:tblGrid>
                <a:gridCol w="1431941"/>
                <a:gridCol w="1431941"/>
              </a:tblGrid>
              <a:tr h="424597">
                <a:tc gridSpan="2">
                  <a:txBody>
                    <a:bodyPr/>
                    <a:lstStyle/>
                    <a:p>
                      <a:pPr algn="ctr" fontAlgn="t"/>
                      <a:r>
                        <a:rPr lang="en-US" sz="2000" b="1" u="none" strike="noStrike" dirty="0">
                          <a:solidFill>
                            <a:srgbClr val="0B0080"/>
                          </a:solidFill>
                        </a:rPr>
                        <a:t>Scientific classification</a:t>
                      </a:r>
                      <a:endParaRPr lang="en-US" sz="16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BEBD2"/>
                    </a:solidFill>
                  </a:tcPr>
                </a:tc>
                <a:tc hMerge="1">
                  <a:txBody>
                    <a:bodyPr/>
                    <a:lstStyle/>
                    <a:p>
                      <a:endParaRPr lang="en-US"/>
                    </a:p>
                  </a:txBody>
                  <a:tcPr/>
                </a:tc>
              </a:tr>
              <a:tr h="424597">
                <a:tc>
                  <a:txBody>
                    <a:bodyPr/>
                    <a:lstStyle/>
                    <a:p>
                      <a:pPr algn="l" fontAlgn="t"/>
                      <a:r>
                        <a:rPr lang="en-US" sz="1600" b="1" dirty="0"/>
                        <a:t>Kingdom:</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Animalia</a:t>
                      </a:r>
                      <a:endParaRPr lang="en-US" sz="16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4597">
                <a:tc>
                  <a:txBody>
                    <a:bodyPr/>
                    <a:lstStyle/>
                    <a:p>
                      <a:pPr algn="l" fontAlgn="t"/>
                      <a:r>
                        <a:rPr lang="en-US" sz="1600" b="1" dirty="0"/>
                        <a:t>Phylum:</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Arthropoda</a:t>
                      </a:r>
                      <a:endParaRPr lang="en-US" sz="16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4597">
                <a:tc>
                  <a:txBody>
                    <a:bodyPr/>
                    <a:lstStyle/>
                    <a:p>
                      <a:pPr algn="l" fontAlgn="t"/>
                      <a:r>
                        <a:rPr lang="en-US" sz="1600" b="1"/>
                        <a:t>Class:</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Arachnida</a:t>
                      </a:r>
                      <a:endParaRPr lang="en-US" sz="16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4597">
                <a:tc>
                  <a:txBody>
                    <a:bodyPr/>
                    <a:lstStyle/>
                    <a:p>
                      <a:pPr algn="l" fontAlgn="t"/>
                      <a:r>
                        <a:rPr lang="en-US" sz="1600" b="1"/>
                        <a:t>Subclass:</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Acari</a:t>
                      </a:r>
                      <a:endParaRPr lang="en-US" sz="16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4597">
                <a:tc>
                  <a:txBody>
                    <a:bodyPr/>
                    <a:lstStyle/>
                    <a:p>
                      <a:pPr algn="l" fontAlgn="t"/>
                      <a:r>
                        <a:rPr lang="en-US" sz="1600" b="1"/>
                        <a:t>Superorder:</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Parasitiformes</a:t>
                      </a:r>
                      <a:endParaRPr lang="en-US" sz="16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42627">
                <a:tc>
                  <a:txBody>
                    <a:bodyPr/>
                    <a:lstStyle/>
                    <a:p>
                      <a:pPr algn="l" fontAlgn="t"/>
                      <a:r>
                        <a:rPr lang="en-US" sz="1600" b="1"/>
                        <a:t>Order:</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Ixodida</a:t>
                      </a:r>
                      <a:endParaRPr lang="en-US" sz="16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4597">
                <a:tc>
                  <a:txBody>
                    <a:bodyPr/>
                    <a:lstStyle/>
                    <a:p>
                      <a:pPr algn="l" fontAlgn="t"/>
                      <a:r>
                        <a:rPr lang="en-US" sz="1600" b="1"/>
                        <a:t>Family:</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Ixodidae</a:t>
                      </a:r>
                      <a:endParaRPr lang="en-US" sz="16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4597">
                <a:tc>
                  <a:txBody>
                    <a:bodyPr/>
                    <a:lstStyle/>
                    <a:p>
                      <a:pPr algn="l" fontAlgn="t"/>
                      <a:r>
                        <a:rPr lang="en-US" sz="1600" b="1" dirty="0"/>
                        <a:t>Genus:</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i="1" u="none" strike="noStrike" dirty="0" err="1">
                          <a:solidFill>
                            <a:srgbClr val="0B0080"/>
                          </a:solidFill>
                        </a:rPr>
                        <a:t>Dermacentor</a:t>
                      </a:r>
                      <a:endParaRPr lang="en-US" sz="16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4597">
                <a:tc>
                  <a:txBody>
                    <a:bodyPr/>
                    <a:lstStyle/>
                    <a:p>
                      <a:pPr algn="l" fontAlgn="t"/>
                      <a:r>
                        <a:rPr lang="en-US" sz="1600" b="1"/>
                        <a:t>Species:</a:t>
                      </a:r>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i="1" dirty="0"/>
                        <a:t>D. </a:t>
                      </a:r>
                      <a:r>
                        <a:rPr lang="en-US" sz="1600" b="1" i="1" dirty="0" err="1"/>
                        <a:t>variabilis</a:t>
                      </a:r>
                      <a:endParaRPr lang="en-US" sz="1600" b="1" dirty="0"/>
                    </a:p>
                  </a:txBody>
                  <a:tcPr marL="60657" marR="60657" marT="30328" marB="3032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sz="3100" dirty="0" smtClean="0"/>
              <a:t>Lone star tick                                       </a:t>
            </a:r>
            <a:r>
              <a:rPr lang="en-US" dirty="0" err="1" smtClean="0"/>
              <a:t>Contd</a:t>
            </a:r>
            <a:r>
              <a:rPr lang="en-US" dirty="0" smtClean="0"/>
              <a:t>….</a:t>
            </a:r>
            <a:endParaRPr lang="en-US" dirty="0"/>
          </a:p>
        </p:txBody>
      </p:sp>
      <p:sp>
        <p:nvSpPr>
          <p:cNvPr id="3" name="Content Placeholder 2"/>
          <p:cNvSpPr>
            <a:spLocks noGrp="1"/>
          </p:cNvSpPr>
          <p:nvPr>
            <p:ph idx="1"/>
          </p:nvPr>
        </p:nvSpPr>
        <p:spPr>
          <a:xfrm>
            <a:off x="228600" y="1646237"/>
            <a:ext cx="8686800" cy="5135563"/>
          </a:xfrm>
        </p:spPr>
        <p:txBody>
          <a:bodyPr>
            <a:normAutofit fontScale="70000" lnSpcReduction="20000"/>
          </a:bodyPr>
          <a:lstStyle/>
          <a:p>
            <a:r>
              <a:rPr lang="en-US" dirty="0"/>
              <a:t>Symptoms of Rocky Mountain spotted fever can first be noted by the appearance of a rash around the wrists and ankles that moves slowly up to the rest of the body and develops within 2–5 days</a:t>
            </a:r>
            <a:r>
              <a:rPr lang="en-US" dirty="0" smtClean="0"/>
              <a:t>.</a:t>
            </a:r>
          </a:p>
          <a:p>
            <a:r>
              <a:rPr lang="en-US" dirty="0" smtClean="0"/>
              <a:t>Other </a:t>
            </a:r>
            <a:r>
              <a:rPr lang="en-US" dirty="0"/>
              <a:t>symptoms include </a:t>
            </a:r>
            <a:endParaRPr lang="en-US" dirty="0" smtClean="0"/>
          </a:p>
          <a:p>
            <a:pPr lvl="1"/>
            <a:r>
              <a:rPr lang="en-US" dirty="0" smtClean="0"/>
              <a:t>depression</a:t>
            </a:r>
            <a:r>
              <a:rPr lang="en-US" dirty="0"/>
              <a:t>, lethargy, anorexia, blood in the urine, irregular heartbeat, discolored spots along the </a:t>
            </a:r>
            <a:r>
              <a:rPr lang="en-US" dirty="0" smtClean="0"/>
              <a:t>skin, </a:t>
            </a:r>
            <a:r>
              <a:rPr lang="en-US" dirty="0"/>
              <a:t>inability to walk normally, loss of coordination, swelling or edema in the limbs, sudden bleeding from the nose or in the stools, difficulty with blood clotting, swollen lymph nodes, pain in the eyes, inflammation, hemorrhage, or conjunctivitis in the mucosal membranes</a:t>
            </a:r>
            <a:r>
              <a:rPr lang="en-US" dirty="0" smtClean="0"/>
              <a:t>.</a:t>
            </a:r>
            <a:endParaRPr lang="en-US" dirty="0"/>
          </a:p>
          <a:p>
            <a:r>
              <a:rPr lang="en-US" dirty="0"/>
              <a:t>Symptoms of tularemia usually appear within 3–5 days, but can appear as late as 21 days after transmission. Oftentimes, patients experience chills, swollen lymph nodes, and an ulceration at the site of the bite</a:t>
            </a:r>
            <a:r>
              <a:rPr lang="en-US" dirty="0" smtClean="0"/>
              <a:t>.</a:t>
            </a:r>
            <a:endParaRPr lang="en-US" dirty="0"/>
          </a:p>
          <a:p>
            <a:r>
              <a:rPr lang="en-US" dirty="0"/>
              <a:t>A tick bite does not automatically transfer diseases to the host. Instead, the tick must be attached to the host for a period of time, generally 6–8 </a:t>
            </a:r>
            <a:r>
              <a:rPr lang="en-US" dirty="0" smtClean="0"/>
              <a:t>hours</a:t>
            </a:r>
            <a:r>
              <a:rPr lang="en-US" dirty="0"/>
              <a:t> but sometimes as little as 3–6 </a:t>
            </a:r>
            <a:r>
              <a:rPr lang="en-US" dirty="0" smtClean="0"/>
              <a:t>hours, </a:t>
            </a:r>
            <a:r>
              <a:rPr lang="en-US" dirty="0"/>
              <a:t>before it is capable of transferring disease. The earlier the tick is removed from a host, the less likely it is to contract the illness.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b="1" dirty="0" smtClean="0"/>
              <a:t>Treatment      </a:t>
            </a:r>
            <a:r>
              <a:rPr lang="en-US" sz="3100" dirty="0" smtClean="0"/>
              <a:t>Lone star tick</a:t>
            </a:r>
            <a:r>
              <a:rPr lang="en-US" b="1" dirty="0" smtClean="0"/>
              <a:t> </a:t>
            </a:r>
            <a:r>
              <a:rPr lang="en-US" b="1" dirty="0" smtClean="0"/>
              <a:t>         </a:t>
            </a:r>
            <a:r>
              <a:rPr lang="en-US" dirty="0" err="1" smtClean="0"/>
              <a:t>Contd</a:t>
            </a:r>
            <a:r>
              <a:rPr lang="en-US" dirty="0" smtClean="0"/>
              <a:t>….</a:t>
            </a:r>
            <a:endParaRPr lang="en-US" dirty="0"/>
          </a:p>
        </p:txBody>
      </p:sp>
      <p:sp>
        <p:nvSpPr>
          <p:cNvPr id="3" name="Content Placeholder 2"/>
          <p:cNvSpPr>
            <a:spLocks noGrp="1"/>
          </p:cNvSpPr>
          <p:nvPr>
            <p:ph idx="1"/>
          </p:nvPr>
        </p:nvSpPr>
        <p:spPr>
          <a:xfrm>
            <a:off x="0" y="1600200"/>
            <a:ext cx="8915400" cy="5181600"/>
          </a:xfrm>
        </p:spPr>
        <p:txBody>
          <a:bodyPr>
            <a:normAutofit fontScale="70000" lnSpcReduction="20000"/>
          </a:bodyPr>
          <a:lstStyle/>
          <a:p>
            <a:r>
              <a:rPr lang="en-US" dirty="0"/>
              <a:t> </a:t>
            </a:r>
            <a:r>
              <a:rPr lang="en-US" b="1" dirty="0" err="1"/>
              <a:t>Doxycycline</a:t>
            </a:r>
            <a:r>
              <a:rPr lang="en-US" dirty="0"/>
              <a:t> is </a:t>
            </a:r>
            <a:r>
              <a:rPr lang="en-US" dirty="0" smtClean="0"/>
              <a:t>effective to </a:t>
            </a:r>
            <a:r>
              <a:rPr lang="en-US" dirty="0"/>
              <a:t>treat Rocky Mountain spotted fever in dogs</a:t>
            </a:r>
            <a:r>
              <a:rPr lang="en-US" dirty="0" smtClean="0"/>
              <a:t>.</a:t>
            </a:r>
            <a:r>
              <a:rPr lang="en-US" dirty="0"/>
              <a:t> </a:t>
            </a:r>
            <a:endParaRPr lang="en-US" dirty="0" smtClean="0"/>
          </a:p>
          <a:p>
            <a:pPr lvl="1"/>
            <a:r>
              <a:rPr lang="en-US" dirty="0" err="1" smtClean="0"/>
              <a:t>Doxycycline</a:t>
            </a:r>
            <a:r>
              <a:rPr lang="en-US" dirty="0" smtClean="0"/>
              <a:t> </a:t>
            </a:r>
            <a:r>
              <a:rPr lang="en-US" dirty="0"/>
              <a:t>is given for 7–21 days dependent on the </a:t>
            </a:r>
            <a:r>
              <a:rPr lang="en-US" dirty="0" smtClean="0"/>
              <a:t>dosage.</a:t>
            </a:r>
            <a:endParaRPr lang="en-US" baseline="30000" dirty="0"/>
          </a:p>
          <a:p>
            <a:r>
              <a:rPr lang="en-US" b="1" dirty="0" smtClean="0"/>
              <a:t>Tetracycline</a:t>
            </a:r>
            <a:r>
              <a:rPr lang="en-US" dirty="0"/>
              <a:t> is effective and administered more frequently, being given for 14–21 days</a:t>
            </a:r>
            <a:r>
              <a:rPr lang="en-US" dirty="0" smtClean="0"/>
              <a:t>.</a:t>
            </a:r>
            <a:endParaRPr lang="en-US" baseline="30000" dirty="0"/>
          </a:p>
          <a:p>
            <a:r>
              <a:rPr lang="en-US" dirty="0" smtClean="0"/>
              <a:t>Other </a:t>
            </a:r>
            <a:r>
              <a:rPr lang="en-US" dirty="0"/>
              <a:t>antibiotic choices include </a:t>
            </a:r>
            <a:r>
              <a:rPr lang="en-US" b="1" dirty="0" err="1"/>
              <a:t>enrofloxacin</a:t>
            </a:r>
            <a:r>
              <a:rPr lang="en-US" dirty="0"/>
              <a:t> and </a:t>
            </a:r>
            <a:r>
              <a:rPr lang="en-US" b="1" dirty="0" err="1"/>
              <a:t>chloramphenicol</a:t>
            </a:r>
            <a:r>
              <a:rPr lang="en-US" dirty="0" smtClean="0"/>
              <a:t>.</a:t>
            </a:r>
          </a:p>
          <a:p>
            <a:r>
              <a:rPr lang="en-US" dirty="0" smtClean="0"/>
              <a:t>Regularly </a:t>
            </a:r>
            <a:r>
              <a:rPr lang="en-US" dirty="0"/>
              <a:t>checking dogs and oneself for ticks after hiking or playing in grassy areas and removing ticks as soon as possible decrease the chances a dog will contract a secondary illness carried by the </a:t>
            </a:r>
            <a:r>
              <a:rPr lang="en-US" dirty="0" smtClean="0"/>
              <a:t>tick.</a:t>
            </a:r>
            <a:endParaRPr lang="en-US" baseline="30000" dirty="0"/>
          </a:p>
          <a:p>
            <a:r>
              <a:rPr lang="en-US" dirty="0" smtClean="0"/>
              <a:t>Spread </a:t>
            </a:r>
            <a:r>
              <a:rPr lang="en-US" dirty="0"/>
              <a:t>the dog’s fur, grasp the tick as close to the skin as possible, and very gently pull straight upward in a slow, steady motion</a:t>
            </a:r>
            <a:r>
              <a:rPr lang="en-US" dirty="0" smtClean="0"/>
              <a:t>.</a:t>
            </a:r>
          </a:p>
          <a:p>
            <a:r>
              <a:rPr lang="en-US" dirty="0" smtClean="0"/>
              <a:t>Another </a:t>
            </a:r>
            <a:r>
              <a:rPr lang="en-US" dirty="0"/>
              <a:t>removal method is a tick removal hook: one places the prongs of the device on either side of the tick and twists upward</a:t>
            </a:r>
            <a:r>
              <a:rPr lang="en-US" dirty="0" smtClean="0"/>
              <a:t>.</a:t>
            </a:r>
            <a:endParaRPr lang="en-US" baseline="30000" dirty="0"/>
          </a:p>
          <a:p>
            <a:pPr lvl="1"/>
            <a:r>
              <a:rPr lang="en-US" dirty="0" smtClean="0"/>
              <a:t>Tick </a:t>
            </a:r>
            <a:r>
              <a:rPr lang="en-US" dirty="0"/>
              <a:t>removal hooks are recommended in areas where ticks are </a:t>
            </a:r>
            <a:r>
              <a:rPr lang="en-US" dirty="0" smtClean="0"/>
              <a:t>common.</a:t>
            </a:r>
            <a:endParaRPr lang="en-US" baseline="30000" dirty="0"/>
          </a:p>
          <a:p>
            <a:r>
              <a:rPr lang="en-US" b="1" dirty="0" smtClean="0">
                <a:solidFill>
                  <a:srgbClr val="C00000"/>
                </a:solidFill>
              </a:rPr>
              <a:t>Removing </a:t>
            </a:r>
            <a:r>
              <a:rPr lang="en-US" b="1" dirty="0">
                <a:solidFill>
                  <a:srgbClr val="C00000"/>
                </a:solidFill>
              </a:rPr>
              <a:t>the tick with fingers is never a good idea because squeezing to grasp the tick could potentially inject more infectious </a:t>
            </a:r>
            <a:r>
              <a:rPr lang="en-US" b="1" dirty="0" smtClean="0">
                <a:solidFill>
                  <a:srgbClr val="C00000"/>
                </a:solidFill>
              </a:rPr>
              <a:t>material.</a:t>
            </a:r>
            <a:endParaRPr lang="en-US" b="1" baseline="30000" dirty="0">
              <a:solidFill>
                <a:srgbClr val="C00000"/>
              </a:solidFill>
            </a:endParaRPr>
          </a:p>
          <a:p>
            <a:r>
              <a:rPr lang="en-US" dirty="0" smtClean="0"/>
              <a:t>Apply </a:t>
            </a:r>
            <a:r>
              <a:rPr lang="en-US" dirty="0"/>
              <a:t>rubbing alcohol to the bite area afterward to thoroughly clean the </a:t>
            </a:r>
            <a:r>
              <a:rPr lang="en-US" dirty="0" smtClean="0"/>
              <a:t>wound.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3900" b="1" dirty="0"/>
              <a:t>Brown dog </a:t>
            </a:r>
            <a:r>
              <a:rPr lang="en-US" sz="3900" b="1" dirty="0" smtClean="0"/>
              <a:t>tick </a:t>
            </a:r>
            <a:r>
              <a:rPr lang="en-US" sz="3900" b="1" dirty="0" smtClean="0"/>
              <a:t/>
            </a:r>
            <a:br>
              <a:rPr lang="en-US" sz="3900" b="1" dirty="0" smtClean="0"/>
            </a:br>
            <a:r>
              <a:rPr lang="en-US" sz="3900" b="1" dirty="0" smtClean="0"/>
              <a:t>(</a:t>
            </a:r>
            <a:r>
              <a:rPr lang="en-US" sz="3900" b="1" i="1" dirty="0" err="1"/>
              <a:t>Rhipicephalus</a:t>
            </a:r>
            <a:r>
              <a:rPr lang="en-US" sz="3900" b="1" i="1" dirty="0"/>
              <a:t> </a:t>
            </a:r>
            <a:r>
              <a:rPr lang="en-US" sz="3900" b="1" i="1" dirty="0" err="1" smtClean="0"/>
              <a:t>sanguineus</a:t>
            </a:r>
            <a:r>
              <a:rPr lang="en-US" sz="3900" b="1" dirty="0" smtClean="0"/>
              <a:t>)</a:t>
            </a:r>
            <a:endParaRPr lang="en-US" sz="3900" b="1" dirty="0"/>
          </a:p>
        </p:txBody>
      </p:sp>
      <p:sp>
        <p:nvSpPr>
          <p:cNvPr id="3" name="Content Placeholder 2"/>
          <p:cNvSpPr>
            <a:spLocks noGrp="1"/>
          </p:cNvSpPr>
          <p:nvPr>
            <p:ph idx="1"/>
          </p:nvPr>
        </p:nvSpPr>
        <p:spPr>
          <a:xfrm>
            <a:off x="152400" y="1447800"/>
            <a:ext cx="6248400" cy="5334000"/>
          </a:xfrm>
        </p:spPr>
        <p:txBody>
          <a:bodyPr>
            <a:normAutofit fontScale="70000" lnSpcReduction="20000"/>
          </a:bodyPr>
          <a:lstStyle/>
          <a:p>
            <a:r>
              <a:rPr lang="en-US" b="1" dirty="0" smtClean="0"/>
              <a:t>These are hardier </a:t>
            </a:r>
            <a:r>
              <a:rPr lang="en-US" b="1" dirty="0"/>
              <a:t>species that can withstand the dry </a:t>
            </a:r>
            <a:r>
              <a:rPr lang="en-US" b="1" dirty="0" smtClean="0"/>
              <a:t>conditions</a:t>
            </a:r>
            <a:r>
              <a:rPr lang="en-US" dirty="0" smtClean="0"/>
              <a:t>.</a:t>
            </a:r>
            <a:endParaRPr lang="en-US" dirty="0"/>
          </a:p>
          <a:p>
            <a:r>
              <a:rPr lang="en-US" b="1" dirty="0" smtClean="0"/>
              <a:t>They</a:t>
            </a:r>
            <a:r>
              <a:rPr lang="en-US" dirty="0" smtClean="0"/>
              <a:t> </a:t>
            </a:r>
            <a:r>
              <a:rPr lang="en-US" dirty="0"/>
              <a:t>are a reddish brown and more narrow in shape compared to other ticks</a:t>
            </a:r>
            <a:r>
              <a:rPr lang="en-US" dirty="0" smtClean="0"/>
              <a:t>.</a:t>
            </a:r>
          </a:p>
          <a:p>
            <a:r>
              <a:rPr lang="en-US" dirty="0" smtClean="0"/>
              <a:t>It </a:t>
            </a:r>
            <a:r>
              <a:rPr lang="en-US" dirty="0"/>
              <a:t>is </a:t>
            </a:r>
            <a:r>
              <a:rPr lang="en-US" dirty="0" smtClean="0"/>
              <a:t>also called </a:t>
            </a:r>
            <a:r>
              <a:rPr lang="en-US" dirty="0"/>
              <a:t>a </a:t>
            </a:r>
            <a:r>
              <a:rPr lang="en-US" b="1" dirty="0">
                <a:solidFill>
                  <a:srgbClr val="C00000"/>
                </a:solidFill>
              </a:rPr>
              <a:t>three-host tick </a:t>
            </a:r>
            <a:r>
              <a:rPr lang="en-US" dirty="0"/>
              <a:t>because it feeds on a different host during each of the larval, </a:t>
            </a:r>
            <a:r>
              <a:rPr lang="en-US" dirty="0" err="1"/>
              <a:t>nymphal</a:t>
            </a:r>
            <a:r>
              <a:rPr lang="en-US" dirty="0"/>
              <a:t>, and adult stages. </a:t>
            </a:r>
            <a:endParaRPr lang="en-US" dirty="0" smtClean="0"/>
          </a:p>
          <a:p>
            <a:pPr lvl="1"/>
            <a:r>
              <a:rPr lang="en-US" dirty="0" smtClean="0"/>
              <a:t>However</a:t>
            </a:r>
            <a:r>
              <a:rPr lang="en-US" dirty="0"/>
              <a:t>, the hosts tend to be of one species. </a:t>
            </a:r>
            <a:endParaRPr lang="en-US" dirty="0" smtClean="0"/>
          </a:p>
          <a:p>
            <a:pPr lvl="1"/>
            <a:r>
              <a:rPr lang="en-US" dirty="0" smtClean="0"/>
              <a:t>Larvae </a:t>
            </a:r>
            <a:r>
              <a:rPr lang="en-US" dirty="0"/>
              <a:t>feed for 5-15 days, drop from the host, and develop into nymphs after 1-2 weeks. </a:t>
            </a:r>
            <a:endParaRPr lang="en-US" dirty="0" smtClean="0"/>
          </a:p>
          <a:p>
            <a:pPr lvl="1"/>
            <a:r>
              <a:rPr lang="en-US" dirty="0" smtClean="0"/>
              <a:t>The </a:t>
            </a:r>
            <a:r>
              <a:rPr lang="en-US" dirty="0"/>
              <a:t>nymphs then attach to either the previous host or a different host and feed for 3-13 days before dropping from the host. </a:t>
            </a:r>
            <a:endParaRPr lang="en-US" dirty="0" smtClean="0"/>
          </a:p>
          <a:p>
            <a:pPr lvl="1"/>
            <a:r>
              <a:rPr lang="en-US" dirty="0" smtClean="0"/>
              <a:t>After </a:t>
            </a:r>
            <a:r>
              <a:rPr lang="en-US" dirty="0"/>
              <a:t>two weeks, they develop into adults and attach to another </a:t>
            </a:r>
            <a:r>
              <a:rPr lang="en-US" dirty="0" err="1" smtClean="0"/>
              <a:t>hos</a:t>
            </a:r>
            <a:r>
              <a:rPr lang="en-US" dirty="0" smtClean="0"/>
              <a:t>.</a:t>
            </a:r>
          </a:p>
          <a:p>
            <a:pPr lvl="1"/>
            <a:r>
              <a:rPr lang="en-US" dirty="0" smtClean="0"/>
              <a:t>Females </a:t>
            </a:r>
            <a:r>
              <a:rPr lang="en-US" dirty="0"/>
              <a:t>drop yet again in order to lay their eggs, which can total up to 7,000 in number</a:t>
            </a:r>
          </a:p>
          <a:p>
            <a:r>
              <a:rPr lang="en-US" b="1" dirty="0"/>
              <a:t>Disease risk:</a:t>
            </a:r>
            <a:r>
              <a:rPr lang="en-US" dirty="0"/>
              <a:t> Rocky Mountain spotted </a:t>
            </a:r>
            <a:r>
              <a:rPr lang="en-US" dirty="0" smtClean="0"/>
              <a:t>fever</a:t>
            </a:r>
            <a:endParaRPr lang="en-US" dirty="0"/>
          </a:p>
        </p:txBody>
      </p:sp>
      <p:pic>
        <p:nvPicPr>
          <p:cNvPr id="8194" name="Picture 2" descr="brown dog tick"/>
          <p:cNvPicPr>
            <a:picLocks noChangeAspect="1" noChangeArrowheads="1"/>
          </p:cNvPicPr>
          <p:nvPr/>
        </p:nvPicPr>
        <p:blipFill>
          <a:blip r:embed="rId2" cstate="print"/>
          <a:srcRect/>
          <a:stretch>
            <a:fillRect/>
          </a:stretch>
        </p:blipFill>
        <p:spPr bwMode="auto">
          <a:xfrm>
            <a:off x="6400800" y="0"/>
            <a:ext cx="2743200" cy="2667000"/>
          </a:xfrm>
          <a:prstGeom prst="rect">
            <a:avLst/>
          </a:prstGeom>
          <a:noFill/>
        </p:spPr>
      </p:pic>
      <p:graphicFrame>
        <p:nvGraphicFramePr>
          <p:cNvPr id="5" name="Table 4"/>
          <p:cNvGraphicFramePr>
            <a:graphicFrameLocks noGrp="1"/>
          </p:cNvGraphicFramePr>
          <p:nvPr/>
        </p:nvGraphicFramePr>
        <p:xfrm>
          <a:off x="6400800" y="2514600"/>
          <a:ext cx="2743200" cy="4104638"/>
        </p:xfrm>
        <a:graphic>
          <a:graphicData uri="http://schemas.openxmlformats.org/drawingml/2006/table">
            <a:tbl>
              <a:tblPr/>
              <a:tblGrid>
                <a:gridCol w="1371600"/>
                <a:gridCol w="1371600"/>
              </a:tblGrid>
              <a:tr h="474133">
                <a:tc gridSpan="2">
                  <a:txBody>
                    <a:bodyPr/>
                    <a:lstStyle/>
                    <a:p>
                      <a:pPr algn="ctr" fontAlgn="t"/>
                      <a:r>
                        <a:rPr lang="en-US" sz="1800" b="1" u="none" strike="noStrike" dirty="0">
                          <a:solidFill>
                            <a:srgbClr val="0B0080"/>
                          </a:solidFill>
                        </a:rPr>
                        <a:t>Scientific classification</a:t>
                      </a:r>
                      <a:endParaRPr lang="en-US" sz="18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BEBD2"/>
                    </a:solidFill>
                  </a:tcPr>
                </a:tc>
                <a:tc hMerge="1">
                  <a:txBody>
                    <a:bodyPr/>
                    <a:lstStyle/>
                    <a:p>
                      <a:endParaRPr lang="en-US"/>
                    </a:p>
                  </a:txBody>
                  <a:tcPr/>
                </a:tc>
              </a:tr>
              <a:tr h="474133">
                <a:tc>
                  <a:txBody>
                    <a:bodyPr/>
                    <a:lstStyle/>
                    <a:p>
                      <a:pPr algn="l" fontAlgn="t"/>
                      <a:r>
                        <a:rPr lang="en-US" sz="1600" b="1" dirty="0"/>
                        <a:t>Kingdom:</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Animalia</a:t>
                      </a:r>
                      <a:endParaRPr lang="en-US" sz="16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600" b="1" dirty="0"/>
                        <a:t>Phylum:</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Arthropoda</a:t>
                      </a:r>
                      <a:endParaRPr lang="en-US" sz="16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600" b="1" dirty="0"/>
                        <a:t>Subphylum:</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Chelicerata</a:t>
                      </a:r>
                      <a:endParaRPr lang="en-US" sz="16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600" b="1" dirty="0"/>
                        <a:t>Class:</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Arachnida</a:t>
                      </a:r>
                      <a:endParaRPr lang="en-US" sz="16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70933">
                <a:tc>
                  <a:txBody>
                    <a:bodyPr/>
                    <a:lstStyle/>
                    <a:p>
                      <a:pPr algn="l" fontAlgn="t"/>
                      <a:r>
                        <a:rPr lang="en-US" sz="1600" b="1" dirty="0"/>
                        <a:t>Order:</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Ixodida</a:t>
                      </a:r>
                      <a:endParaRPr lang="en-US" sz="16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600" b="1" dirty="0"/>
                        <a:t>Family:</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u="none" strike="noStrike" dirty="0" err="1">
                          <a:solidFill>
                            <a:srgbClr val="0B0080"/>
                          </a:solidFill>
                        </a:rPr>
                        <a:t>Ixodidae</a:t>
                      </a:r>
                      <a:endParaRPr lang="en-US" sz="16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600" b="1" dirty="0"/>
                        <a:t>Genus:</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i="1" u="none" strike="noStrike" dirty="0" err="1">
                          <a:solidFill>
                            <a:srgbClr val="0B0080"/>
                          </a:solidFill>
                        </a:rPr>
                        <a:t>Rhipicephalus</a:t>
                      </a:r>
                      <a:endParaRPr lang="en-US" sz="16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74133">
                <a:tc>
                  <a:txBody>
                    <a:bodyPr/>
                    <a:lstStyle/>
                    <a:p>
                      <a:pPr algn="l" fontAlgn="t"/>
                      <a:r>
                        <a:rPr lang="en-US" sz="1600" b="1" dirty="0"/>
                        <a:t>Species:</a:t>
                      </a:r>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600" b="1" i="1" dirty="0"/>
                        <a:t>R. </a:t>
                      </a:r>
                      <a:r>
                        <a:rPr lang="en-US" sz="1600" b="1" i="1" dirty="0" err="1"/>
                        <a:t>sanguineus</a:t>
                      </a:r>
                      <a:endParaRPr lang="en-US" sz="1600" b="1" dirty="0"/>
                    </a:p>
                  </a:txBody>
                  <a:tcPr marL="67733" marR="67733" marT="33867" marB="33867">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
        <p:nvSpPr>
          <p:cNvPr id="8195" name="AutoShape 3" descr="edit"/>
          <p:cNvSpPr>
            <a:spLocks noChangeAspect="1" noChangeArrowheads="1"/>
          </p:cNvSpPr>
          <p:nvPr/>
        </p:nvSpPr>
        <p:spPr bwMode="auto">
          <a:xfrm>
            <a:off x="0" y="0"/>
            <a:ext cx="152400" cy="152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Vector-borne pathogens found in </a:t>
            </a:r>
            <a:r>
              <a:rPr lang="en-US" i="1" dirty="0"/>
              <a:t>R. </a:t>
            </a:r>
            <a:r>
              <a:rPr lang="en-US" i="1" dirty="0" err="1"/>
              <a:t>sanguineus</a:t>
            </a:r>
            <a:r>
              <a:rPr lang="en-US" baseline="30000" dirty="0">
                <a:hlinkClick r:id="rId2"/>
              </a:rPr>
              <a:t>[</a:t>
            </a:r>
            <a:endParaRPr lang="en-US" dirty="0"/>
          </a:p>
          <a:p>
            <a:pPr lvl="1"/>
            <a:r>
              <a:rPr lang="en-US" i="1" dirty="0" err="1" smtClean="0"/>
              <a:t>Babesia</a:t>
            </a:r>
            <a:r>
              <a:rPr lang="en-US" i="1" dirty="0" smtClean="0"/>
              <a:t> </a:t>
            </a:r>
            <a:r>
              <a:rPr lang="en-US" i="1" dirty="0" err="1"/>
              <a:t>vogeli</a:t>
            </a:r>
            <a:endParaRPr lang="en-US" dirty="0"/>
          </a:p>
          <a:p>
            <a:pPr lvl="1"/>
            <a:r>
              <a:rPr lang="en-US" i="1" dirty="0" err="1"/>
              <a:t>Babesia</a:t>
            </a:r>
            <a:r>
              <a:rPr lang="en-US" i="1" dirty="0"/>
              <a:t> </a:t>
            </a:r>
            <a:r>
              <a:rPr lang="en-US" i="1" dirty="0" err="1"/>
              <a:t>canis</a:t>
            </a:r>
            <a:endParaRPr lang="en-US" dirty="0"/>
          </a:p>
          <a:p>
            <a:pPr lvl="1"/>
            <a:r>
              <a:rPr lang="en-US" i="1" dirty="0" err="1"/>
              <a:t>Coxiella</a:t>
            </a:r>
            <a:r>
              <a:rPr lang="en-US" i="1" dirty="0"/>
              <a:t> </a:t>
            </a:r>
            <a:r>
              <a:rPr lang="en-US" i="1" dirty="0" err="1"/>
              <a:t>burnetii</a:t>
            </a:r>
            <a:endParaRPr lang="en-US" dirty="0"/>
          </a:p>
          <a:p>
            <a:pPr lvl="1"/>
            <a:r>
              <a:rPr lang="en-US" i="1" dirty="0" err="1"/>
              <a:t>Ehrlichia</a:t>
            </a:r>
            <a:r>
              <a:rPr lang="en-US" i="1" dirty="0"/>
              <a:t> </a:t>
            </a:r>
            <a:r>
              <a:rPr lang="en-US" i="1" dirty="0" err="1"/>
              <a:t>canis</a:t>
            </a:r>
            <a:endParaRPr lang="en-US" dirty="0"/>
          </a:p>
          <a:p>
            <a:pPr lvl="1"/>
            <a:r>
              <a:rPr lang="en-US" i="1" dirty="0" err="1"/>
              <a:t>Hepatozoon</a:t>
            </a:r>
            <a:r>
              <a:rPr lang="en-US" i="1" dirty="0"/>
              <a:t> </a:t>
            </a:r>
            <a:r>
              <a:rPr lang="en-US" i="1" dirty="0" err="1"/>
              <a:t>canis</a:t>
            </a:r>
            <a:endParaRPr lang="en-US" dirty="0"/>
          </a:p>
          <a:p>
            <a:pPr lvl="1"/>
            <a:r>
              <a:rPr lang="en-US" i="1" dirty="0" err="1"/>
              <a:t>Mycoplasma</a:t>
            </a:r>
            <a:r>
              <a:rPr lang="en-US" i="1" dirty="0"/>
              <a:t> </a:t>
            </a:r>
            <a:r>
              <a:rPr lang="en-US" i="1" dirty="0" err="1"/>
              <a:t>haemocanis</a:t>
            </a:r>
            <a:endParaRPr lang="en-US" dirty="0"/>
          </a:p>
          <a:p>
            <a:pPr lvl="1"/>
            <a:r>
              <a:rPr lang="en-US" i="1" dirty="0" err="1"/>
              <a:t>Rickettsia</a:t>
            </a:r>
            <a:r>
              <a:rPr lang="en-US" i="1" dirty="0"/>
              <a:t> </a:t>
            </a:r>
            <a:r>
              <a:rPr lang="en-US" i="1" dirty="0" err="1"/>
              <a:t>conorii</a:t>
            </a:r>
            <a:endParaRPr lang="en-US" dirty="0"/>
          </a:p>
          <a:p>
            <a:pPr lvl="1"/>
            <a:r>
              <a:rPr lang="en-US" i="1" dirty="0" err="1"/>
              <a:t>Rickettsia</a:t>
            </a:r>
            <a:r>
              <a:rPr lang="en-US" i="1" dirty="0"/>
              <a:t> </a:t>
            </a:r>
            <a:r>
              <a:rPr lang="en-US" i="1" dirty="0" err="1"/>
              <a:t>rickettsii</a:t>
            </a:r>
            <a:endParaRPr lang="en-US" dirty="0"/>
          </a:p>
          <a:p>
            <a:pPr lvl="1"/>
            <a:r>
              <a:rPr lang="en-US" i="1" dirty="0" err="1"/>
              <a:t>Wolbachia</a:t>
            </a:r>
            <a:r>
              <a:rPr lang="en-US" i="1" dirty="0"/>
              <a:t> </a:t>
            </a:r>
            <a:r>
              <a:rPr lang="en-US" i="1" dirty="0" err="1"/>
              <a:t>spp</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rmAutofit fontScale="90000"/>
          </a:bodyPr>
          <a:lstStyle/>
          <a:p>
            <a:r>
              <a:rPr lang="en-US" sz="5300" dirty="0"/>
              <a:t>Gulf coast </a:t>
            </a:r>
            <a:r>
              <a:rPr lang="en-US" sz="5300" dirty="0" smtClean="0"/>
              <a:t>tick </a:t>
            </a:r>
            <a:r>
              <a:rPr lang="en-US" b="1" dirty="0" smtClean="0"/>
              <a:t/>
            </a:r>
            <a:br>
              <a:rPr lang="en-US" b="1" dirty="0" smtClean="0"/>
            </a:br>
            <a:r>
              <a:rPr lang="en-US" b="1" dirty="0" smtClean="0"/>
              <a:t>(</a:t>
            </a:r>
            <a:r>
              <a:rPr lang="en-US" b="1" i="1" dirty="0" err="1"/>
              <a:t>Amblyomma</a:t>
            </a:r>
            <a:r>
              <a:rPr lang="en-US" b="1" i="1" dirty="0"/>
              <a:t> </a:t>
            </a:r>
            <a:r>
              <a:rPr lang="en-US" b="1" i="1" dirty="0" err="1"/>
              <a:t>maculatum</a:t>
            </a:r>
            <a:r>
              <a:rPr lang="en-US" b="1" dirty="0" smtClean="0"/>
              <a:t>)</a:t>
            </a:r>
            <a:endParaRPr lang="en-US" b="1" dirty="0"/>
          </a:p>
        </p:txBody>
      </p:sp>
      <p:sp>
        <p:nvSpPr>
          <p:cNvPr id="3" name="Content Placeholder 2"/>
          <p:cNvSpPr>
            <a:spLocks noGrp="1"/>
          </p:cNvSpPr>
          <p:nvPr>
            <p:ph idx="1"/>
          </p:nvPr>
        </p:nvSpPr>
        <p:spPr>
          <a:xfrm>
            <a:off x="228600" y="1600200"/>
            <a:ext cx="4572000" cy="4953000"/>
          </a:xfrm>
        </p:spPr>
        <p:txBody>
          <a:bodyPr>
            <a:normAutofit fontScale="62500" lnSpcReduction="20000"/>
          </a:bodyPr>
          <a:lstStyle/>
          <a:p>
            <a:r>
              <a:rPr lang="en-US" sz="3800" dirty="0" smtClean="0"/>
              <a:t>Their </a:t>
            </a:r>
            <a:r>
              <a:rPr lang="en-US" sz="3800" dirty="0"/>
              <a:t>main “hosts” are animals like deer, rodents, and birds, </a:t>
            </a:r>
            <a:endParaRPr lang="en-US" sz="3800" dirty="0" smtClean="0"/>
          </a:p>
          <a:p>
            <a:pPr lvl="1"/>
            <a:r>
              <a:rPr lang="en-US" sz="3200" b="1" dirty="0" smtClean="0"/>
              <a:t>they </a:t>
            </a:r>
            <a:r>
              <a:rPr lang="en-US" sz="3200" b="1" dirty="0"/>
              <a:t>do bite humans</a:t>
            </a:r>
            <a:r>
              <a:rPr lang="en-US" sz="3200" dirty="0"/>
              <a:t>, too. </a:t>
            </a:r>
            <a:endParaRPr lang="en-US" sz="3200" dirty="0" smtClean="0"/>
          </a:p>
          <a:p>
            <a:r>
              <a:rPr lang="en-US" sz="3800" dirty="0" smtClean="0"/>
              <a:t>The </a:t>
            </a:r>
            <a:r>
              <a:rPr lang="en-US" sz="3800" dirty="0"/>
              <a:t>Gulf Coast tick can transmit </a:t>
            </a:r>
            <a:r>
              <a:rPr lang="en-US" sz="3800" i="1" dirty="0" err="1"/>
              <a:t>Rickettsia</a:t>
            </a:r>
            <a:r>
              <a:rPr lang="en-US" sz="3800" i="1" dirty="0"/>
              <a:t> </a:t>
            </a:r>
            <a:r>
              <a:rPr lang="en-US" sz="3800" i="1" dirty="0" err="1"/>
              <a:t>parkeri</a:t>
            </a:r>
            <a:r>
              <a:rPr lang="en-US" sz="3800" i="1" dirty="0"/>
              <a:t> </a:t>
            </a:r>
            <a:r>
              <a:rPr lang="en-US" sz="3800" i="1" dirty="0" err="1"/>
              <a:t>rickettsiosis</a:t>
            </a:r>
            <a:r>
              <a:rPr lang="en-US" sz="3800" dirty="0"/>
              <a:t>,</a:t>
            </a:r>
            <a:r>
              <a:rPr lang="en-US" sz="3800" dirty="0">
                <a:solidFill>
                  <a:srgbClr val="FF0000"/>
                </a:solidFill>
              </a:rPr>
              <a:t> a less severe form</a:t>
            </a:r>
            <a:r>
              <a:rPr lang="en-US" sz="3800" dirty="0"/>
              <a:t> of Rocky Mountain spotted fever.</a:t>
            </a:r>
          </a:p>
          <a:p>
            <a:r>
              <a:rPr lang="en-US" sz="3800" b="1" dirty="0" smtClean="0"/>
              <a:t>They have</a:t>
            </a:r>
            <a:r>
              <a:rPr lang="en-US" sz="3800" dirty="0" smtClean="0"/>
              <a:t> </a:t>
            </a:r>
            <a:r>
              <a:rPr lang="en-US" sz="3800" dirty="0"/>
              <a:t>slightly lighter coloring in its legs, a brown body, and silvery white connected lines on its shield.</a:t>
            </a:r>
          </a:p>
          <a:p>
            <a:r>
              <a:rPr lang="en-US" sz="3800" b="1" dirty="0"/>
              <a:t>Disease risk:</a:t>
            </a:r>
            <a:r>
              <a:rPr lang="en-US" sz="3800" dirty="0"/>
              <a:t> </a:t>
            </a:r>
            <a:endParaRPr lang="en-US" sz="3800" dirty="0" smtClean="0"/>
          </a:p>
          <a:p>
            <a:pPr lvl="1"/>
            <a:r>
              <a:rPr lang="en-US" sz="3400" i="1" dirty="0" smtClean="0"/>
              <a:t>R</a:t>
            </a:r>
            <a:r>
              <a:rPr lang="en-US" sz="3400" i="1" dirty="0"/>
              <a:t>. </a:t>
            </a:r>
            <a:r>
              <a:rPr lang="en-US" sz="3400" i="1" dirty="0" err="1"/>
              <a:t>parkeri</a:t>
            </a:r>
            <a:r>
              <a:rPr lang="en-US" sz="3400" dirty="0"/>
              <a:t> </a:t>
            </a:r>
            <a:r>
              <a:rPr lang="en-US" sz="3400" dirty="0" err="1"/>
              <a:t>rickettsiosis</a:t>
            </a:r>
            <a:endParaRPr lang="en-US" sz="3400" dirty="0"/>
          </a:p>
          <a:p>
            <a:endParaRPr lang="en-US" dirty="0"/>
          </a:p>
        </p:txBody>
      </p:sp>
      <p:pic>
        <p:nvPicPr>
          <p:cNvPr id="18434" name="Picture 2" descr="image"/>
          <p:cNvPicPr>
            <a:picLocks noChangeAspect="1" noChangeArrowheads="1"/>
          </p:cNvPicPr>
          <p:nvPr/>
        </p:nvPicPr>
        <p:blipFill>
          <a:blip r:embed="rId2" cstate="print"/>
          <a:srcRect/>
          <a:stretch>
            <a:fillRect/>
          </a:stretch>
        </p:blipFill>
        <p:spPr bwMode="auto">
          <a:xfrm>
            <a:off x="4572000" y="1447800"/>
            <a:ext cx="4572000" cy="4572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300</TotalTime>
  <Words>796</Words>
  <Application>Microsoft Office PowerPoint</Application>
  <PresentationFormat>On-screen Show (4:3)</PresentationFormat>
  <Paragraphs>206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Module</vt:lpstr>
      <vt:lpstr>Ticks and the Diseases </vt:lpstr>
      <vt:lpstr>Blacklegged tick  (Ixodes scapularis)</vt:lpstr>
      <vt:lpstr>Lone star tick  (Amblyomma americanum)</vt:lpstr>
      <vt:lpstr>American Dog Tick  (Dermacentor variabilis)</vt:lpstr>
      <vt:lpstr>Lone star tick                                       Contd….</vt:lpstr>
      <vt:lpstr>Treatment      Lone star tick          Contd….</vt:lpstr>
      <vt:lpstr>Brown dog tick  (Rhipicephalus sanguineus)</vt:lpstr>
      <vt:lpstr>Contd….</vt:lpstr>
      <vt:lpstr>Gulf coast tick  (Amblyomma maculatum)</vt:lpstr>
      <vt:lpstr>Rocky Mountain wood tick (Dermacentor andersoni)</vt:lpstr>
      <vt:lpstr>Western blacklegged tick (Ixodes pacificus)</vt:lpstr>
      <vt:lpstr>How to keep ticks away?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Ticks and the Diseases </dc:title>
  <dc:creator>user</dc:creator>
  <cp:lastModifiedBy>user</cp:lastModifiedBy>
  <cp:revision>18</cp:revision>
  <dcterms:created xsi:type="dcterms:W3CDTF">2020-04-03T06:57:17Z</dcterms:created>
  <dcterms:modified xsi:type="dcterms:W3CDTF">2020-04-03T16:45:52Z</dcterms:modified>
</cp:coreProperties>
</file>