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5/11/2020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slow">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5/11/2020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wipe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ipe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wipe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5/11/2020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transition spd="slow">
    <p:wipe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5/11/2020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wipe dir="d"/>
  </p:transition>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ccsuniversity.ac.in/web/Department-Sociology.ht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438400" y="3886200"/>
            <a:ext cx="6705600" cy="2286000"/>
          </a:xfrm>
        </p:spPr>
        <p:txBody>
          <a:bodyPr>
            <a:noAutofit/>
          </a:bodyPr>
          <a:lstStyle/>
          <a:p>
            <a:pPr algn="r"/>
            <a:r>
              <a:rPr lang="en-US" sz="2800" b="1" dirty="0" smtClean="0"/>
              <a:t>Presented By : </a:t>
            </a:r>
            <a:r>
              <a:rPr lang="en-US" sz="3600" b="1" dirty="0" smtClean="0"/>
              <a:t> </a:t>
            </a:r>
            <a:r>
              <a:rPr lang="en-US" sz="4000" b="1" dirty="0" smtClean="0">
                <a:hlinkClick r:id="rId2"/>
              </a:rPr>
              <a:t>Prof. </a:t>
            </a:r>
            <a:r>
              <a:rPr lang="en-US" sz="4000" b="1" dirty="0" err="1" smtClean="0">
                <a:hlinkClick r:id="rId2"/>
              </a:rPr>
              <a:t>Alok</a:t>
            </a:r>
            <a:r>
              <a:rPr lang="en-US" sz="4000" b="1" dirty="0" smtClean="0">
                <a:hlinkClick r:id="rId2"/>
              </a:rPr>
              <a:t> Kumar</a:t>
            </a:r>
            <a:endParaRPr lang="en-US" sz="3600" b="1" dirty="0" smtClean="0"/>
          </a:p>
          <a:p>
            <a:pPr algn="r"/>
            <a:r>
              <a:rPr lang="en-US" sz="3600" b="1" dirty="0" smtClean="0"/>
              <a:t>	</a:t>
            </a:r>
            <a:r>
              <a:rPr lang="en-US" sz="2800" b="1" dirty="0" smtClean="0"/>
              <a:t> Head</a:t>
            </a:r>
          </a:p>
          <a:p>
            <a:pPr algn="r"/>
            <a:r>
              <a:rPr lang="en-US" sz="2800" b="1" dirty="0" smtClean="0"/>
              <a:t>	            Department of Sociology</a:t>
            </a:r>
          </a:p>
          <a:p>
            <a:pPr algn="r"/>
            <a:r>
              <a:rPr lang="en-US" sz="2800" b="1" dirty="0" err="1" smtClean="0"/>
              <a:t>Chaudhary</a:t>
            </a:r>
            <a:r>
              <a:rPr lang="en-US" sz="2800" b="1" dirty="0" smtClean="0"/>
              <a:t> </a:t>
            </a:r>
            <a:r>
              <a:rPr lang="en-US" sz="2800" b="1" dirty="0" err="1" smtClean="0"/>
              <a:t>Charan</a:t>
            </a:r>
            <a:r>
              <a:rPr lang="en-US" sz="2800" b="1" dirty="0" smtClean="0"/>
              <a:t> Singh University</a:t>
            </a:r>
            <a:endParaRPr lang="en-US" sz="2800" b="1" dirty="0"/>
          </a:p>
        </p:txBody>
      </p:sp>
      <p:sp>
        <p:nvSpPr>
          <p:cNvPr id="2" name="Title 1"/>
          <p:cNvSpPr>
            <a:spLocks noGrp="1"/>
          </p:cNvSpPr>
          <p:nvPr>
            <p:ph type="ctrTitle"/>
          </p:nvPr>
        </p:nvSpPr>
        <p:spPr>
          <a:xfrm>
            <a:off x="762000" y="1371600"/>
            <a:ext cx="7772400" cy="1828799"/>
          </a:xfrm>
        </p:spPr>
        <p:txBody>
          <a:bodyPr>
            <a:normAutofit/>
          </a:bodyPr>
          <a:lstStyle/>
          <a:p>
            <a:pPr algn="r"/>
            <a:r>
              <a:rPr lang="en-US" sz="3600" b="1" dirty="0" smtClean="0"/>
              <a:t>Research Methodology-A Trend Report</a:t>
            </a:r>
            <a:r>
              <a:rPr lang="en-US" dirty="0" smtClean="0"/>
              <a:t/>
            </a:r>
            <a:br>
              <a:rPr lang="en-US" dirty="0" smtClean="0"/>
            </a:br>
            <a:r>
              <a:rPr lang="en-US" sz="3200" dirty="0" smtClean="0"/>
              <a:t>By : T.N </a:t>
            </a:r>
            <a:r>
              <a:rPr lang="en-US" sz="3200" dirty="0" err="1" smtClean="0"/>
              <a:t>Madan</a:t>
            </a:r>
            <a:endParaRPr lang="en-US" sz="3200" dirty="0"/>
          </a:p>
        </p:txBody>
      </p:sp>
    </p:spTree>
  </p:cSld>
  <p:clrMapOvr>
    <a:masterClrMapping/>
  </p:clrMapOvr>
  <p:transition spd="slow">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Part-II continues…</a:t>
            </a:r>
            <a:endParaRPr lang="en-US" dirty="0"/>
          </a:p>
        </p:txBody>
      </p:sp>
      <p:sp>
        <p:nvSpPr>
          <p:cNvPr id="3" name="Content Placeholder 2"/>
          <p:cNvSpPr>
            <a:spLocks noGrp="1"/>
          </p:cNvSpPr>
          <p:nvPr>
            <p:ph sz="quarter" idx="1"/>
          </p:nvPr>
        </p:nvSpPr>
        <p:spPr/>
        <p:txBody>
          <a:bodyPr/>
          <a:lstStyle/>
          <a:p>
            <a:pPr>
              <a:buNone/>
            </a:pPr>
            <a:r>
              <a:rPr lang="en-US" dirty="0" smtClean="0"/>
              <a:t>(c)</a:t>
            </a:r>
            <a:r>
              <a:rPr lang="en-US" i="1" u="sng" dirty="0" smtClean="0"/>
              <a:t> Seminar</a:t>
            </a:r>
            <a:endParaRPr lang="en-US" dirty="0" smtClean="0"/>
          </a:p>
          <a:p>
            <a:pPr>
              <a:buNone/>
            </a:pPr>
            <a:r>
              <a:rPr lang="en-US" sz="2800" dirty="0" smtClean="0"/>
              <a:t>In a seminar titled “</a:t>
            </a:r>
            <a:r>
              <a:rPr lang="en-US" sz="2800" b="1" dirty="0" smtClean="0"/>
              <a:t>Regional Seminar on Techniques of  Social Research: Proceedings and papers(1959)</a:t>
            </a:r>
            <a:r>
              <a:rPr lang="en-US" sz="2800" dirty="0" smtClean="0"/>
              <a:t> scholars like </a:t>
            </a:r>
            <a:r>
              <a:rPr lang="en-US" sz="2800" b="1" dirty="0" err="1" smtClean="0"/>
              <a:t>Saksena</a:t>
            </a:r>
            <a:r>
              <a:rPr lang="en-US" sz="2800" b="1" dirty="0" smtClean="0"/>
              <a:t> </a:t>
            </a:r>
            <a:r>
              <a:rPr lang="en-US" sz="2800" dirty="0" smtClean="0"/>
              <a:t>pleads for interdisciplinary approach whereas </a:t>
            </a:r>
            <a:r>
              <a:rPr lang="en-US" sz="2800" b="1" dirty="0" err="1" smtClean="0"/>
              <a:t>K.Chowdhary</a:t>
            </a:r>
            <a:r>
              <a:rPr lang="en-US" sz="2800" dirty="0" smtClean="0"/>
              <a:t> employs a case study method in the area of Industrial sociology. Adding to this </a:t>
            </a:r>
            <a:r>
              <a:rPr lang="en-US" sz="2800" b="1" dirty="0" smtClean="0"/>
              <a:t>MN </a:t>
            </a:r>
            <a:r>
              <a:rPr lang="en-US" sz="2800" b="1" dirty="0" err="1" smtClean="0"/>
              <a:t>Srinivas</a:t>
            </a:r>
            <a:r>
              <a:rPr lang="en-US" sz="2800" dirty="0" smtClean="0"/>
              <a:t> illustrates how disputes in rural India may be studied.</a:t>
            </a:r>
            <a:endParaRPr lang="en-US" sz="2800"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Part-II continues…</a:t>
            </a:r>
            <a:endParaRPr lang="en-US" dirty="0"/>
          </a:p>
        </p:txBody>
      </p:sp>
      <p:sp>
        <p:nvSpPr>
          <p:cNvPr id="3" name="Content Placeholder 2"/>
          <p:cNvSpPr>
            <a:spLocks noGrp="1"/>
          </p:cNvSpPr>
          <p:nvPr>
            <p:ph sz="quarter" idx="1"/>
          </p:nvPr>
        </p:nvSpPr>
        <p:spPr/>
        <p:txBody>
          <a:bodyPr>
            <a:normAutofit fontScale="77500" lnSpcReduction="20000"/>
          </a:bodyPr>
          <a:lstStyle/>
          <a:p>
            <a:pPr>
              <a:buNone/>
            </a:pPr>
            <a:r>
              <a:rPr lang="en-US" dirty="0" smtClean="0"/>
              <a:t>(d)</a:t>
            </a:r>
            <a:r>
              <a:rPr lang="en-US" i="1" u="sng" dirty="0" smtClean="0"/>
              <a:t> Various Research Papers</a:t>
            </a:r>
          </a:p>
          <a:p>
            <a:r>
              <a:rPr lang="en-US" dirty="0" smtClean="0"/>
              <a:t>Scholars like </a:t>
            </a:r>
            <a:r>
              <a:rPr lang="en-US" b="1" dirty="0" smtClean="0"/>
              <a:t>Lloyd and Susanne Rudolph(1958)</a:t>
            </a:r>
            <a:r>
              <a:rPr lang="en-US" dirty="0" smtClean="0"/>
              <a:t> in their research paper titled “ Surveys in India: Field experience in Madras State shows how conducting social research through social surveys is a problem in India.</a:t>
            </a:r>
          </a:p>
          <a:p>
            <a:r>
              <a:rPr lang="en-US" b="1" dirty="0" smtClean="0"/>
              <a:t>Max </a:t>
            </a:r>
            <a:r>
              <a:rPr lang="en-US" b="1" dirty="0" err="1" smtClean="0"/>
              <a:t>Ralis</a:t>
            </a:r>
            <a:r>
              <a:rPr lang="en-US" b="1" dirty="0" smtClean="0"/>
              <a:t>, EA Schuman and RK Golden(1958)</a:t>
            </a:r>
            <a:r>
              <a:rPr lang="en-US" dirty="0" smtClean="0"/>
              <a:t> in their research paper titled” Applicability of  Survey Techniques in Northern India” show how results of the survey are markedly influenced by interviewers affiliation</a:t>
            </a:r>
          </a:p>
          <a:p>
            <a:r>
              <a:rPr lang="en-US" b="1" dirty="0" smtClean="0"/>
              <a:t>MN </a:t>
            </a:r>
            <a:r>
              <a:rPr lang="en-US" b="1" dirty="0" err="1" smtClean="0"/>
              <a:t>Srinivas</a:t>
            </a:r>
            <a:r>
              <a:rPr lang="en-US" b="1" dirty="0" smtClean="0"/>
              <a:t>(1952)</a:t>
            </a:r>
            <a:r>
              <a:rPr lang="en-US" dirty="0" smtClean="0"/>
              <a:t> in his essay “ Social Anthropology and Sociology” dwells on the importance of intensive fieldwork, preferably among two or more culturally distinct communities.</a:t>
            </a:r>
          </a:p>
          <a:p>
            <a:r>
              <a:rPr lang="en-US" b="1" dirty="0" smtClean="0"/>
              <a:t>TK </a:t>
            </a:r>
            <a:r>
              <a:rPr lang="en-US" b="1" dirty="0" err="1" smtClean="0"/>
              <a:t>Oommen</a:t>
            </a:r>
            <a:r>
              <a:rPr lang="en-US" b="1" dirty="0" smtClean="0"/>
              <a:t>(1969)</a:t>
            </a:r>
            <a:r>
              <a:rPr lang="en-US" dirty="0" smtClean="0"/>
              <a:t> draws attention towards the incompatibility of social anthropology research methods in sociology but at the same time, FG Bailey(1962)  proposes that techniques of social anthropology can be suitably modified to apply in sociology.</a:t>
            </a:r>
          </a:p>
          <a:p>
            <a:r>
              <a:rPr lang="en-US" b="1" dirty="0" smtClean="0"/>
              <a:t>C. </a:t>
            </a:r>
            <a:r>
              <a:rPr lang="en-US" b="1" dirty="0" err="1" smtClean="0"/>
              <a:t>Radhakrishna</a:t>
            </a:r>
            <a:r>
              <a:rPr lang="en-US" b="1" dirty="0" smtClean="0"/>
              <a:t> </a:t>
            </a:r>
            <a:r>
              <a:rPr lang="en-US" b="1" dirty="0" err="1" smtClean="0"/>
              <a:t>Rao</a:t>
            </a:r>
            <a:r>
              <a:rPr lang="en-US" b="1" dirty="0" smtClean="0"/>
              <a:t>(1970)</a:t>
            </a:r>
            <a:r>
              <a:rPr lang="en-US" dirty="0" smtClean="0"/>
              <a:t> argues for increased use of quantitative data in testing hypothesis and arriving generalization.</a:t>
            </a:r>
          </a:p>
          <a:p>
            <a:pPr>
              <a:buNone/>
            </a:pPr>
            <a:endParaRPr lang="en-US" dirty="0" smtClean="0"/>
          </a:p>
          <a:p>
            <a:pPr>
              <a:buNone/>
            </a:pP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
            </a:r>
            <a:br>
              <a:rPr lang="en-US" b="1" u="sng" dirty="0" smtClean="0"/>
            </a:br>
            <a:r>
              <a:rPr lang="en-US" b="1" u="sng" dirty="0" smtClean="0"/>
              <a:t>Part : III- Research Techniques in Use</a:t>
            </a:r>
            <a:r>
              <a:rPr lang="en-US" b="1" dirty="0" smtClean="0"/>
              <a:t/>
            </a:r>
            <a:br>
              <a:rPr lang="en-US" b="1" dirty="0" smtClean="0"/>
            </a:br>
            <a:endParaRPr lang="en-US" dirty="0"/>
          </a:p>
        </p:txBody>
      </p:sp>
      <p:sp>
        <p:nvSpPr>
          <p:cNvPr id="5" name="Text Placeholder 4"/>
          <p:cNvSpPr>
            <a:spLocks noGrp="1"/>
          </p:cNvSpPr>
          <p:nvPr>
            <p:ph type="body" idx="2"/>
          </p:nvPr>
        </p:nvSpPr>
        <p:spPr/>
        <p:txBody>
          <a:bodyPr>
            <a:normAutofit/>
          </a:bodyPr>
          <a:lstStyle/>
          <a:p>
            <a:r>
              <a:rPr lang="en-US" b="1" dirty="0" smtClean="0"/>
              <a:t>In this part</a:t>
            </a:r>
            <a:r>
              <a:rPr lang="en-US" dirty="0" smtClean="0"/>
              <a:t>, </a:t>
            </a:r>
            <a:r>
              <a:rPr lang="en-US" dirty="0" err="1" smtClean="0"/>
              <a:t>Madan</a:t>
            </a:r>
            <a:r>
              <a:rPr lang="en-US" dirty="0" smtClean="0"/>
              <a:t> tries to find out from various published material where scholars discuss </a:t>
            </a:r>
            <a:r>
              <a:rPr lang="en-US" b="1" dirty="0" smtClean="0"/>
              <a:t>what techniques are frequently used</a:t>
            </a:r>
            <a:r>
              <a:rPr lang="en-US" dirty="0" smtClean="0"/>
              <a:t>, by </a:t>
            </a:r>
            <a:r>
              <a:rPr lang="en-US" b="1" dirty="0" smtClean="0"/>
              <a:t>whom</a:t>
            </a:r>
            <a:r>
              <a:rPr lang="en-US" dirty="0" smtClean="0"/>
              <a:t>, for </a:t>
            </a:r>
            <a:r>
              <a:rPr lang="en-US" b="1" dirty="0" smtClean="0"/>
              <a:t>what kind</a:t>
            </a:r>
            <a:r>
              <a:rPr lang="en-US" dirty="0" smtClean="0"/>
              <a:t> of study, and </a:t>
            </a:r>
            <a:r>
              <a:rPr lang="en-US" b="1" dirty="0" smtClean="0"/>
              <a:t>with what measures</a:t>
            </a:r>
            <a:r>
              <a:rPr lang="en-US" dirty="0" smtClean="0"/>
              <a:t> of success. </a:t>
            </a:r>
            <a:endParaRPr lang="en-US" dirty="0"/>
          </a:p>
        </p:txBody>
      </p:sp>
      <p:sp>
        <p:nvSpPr>
          <p:cNvPr id="4" name="Content Placeholder 3"/>
          <p:cNvSpPr>
            <a:spLocks noGrp="1"/>
          </p:cNvSpPr>
          <p:nvPr>
            <p:ph sz="quarter" idx="1"/>
          </p:nvPr>
        </p:nvSpPr>
        <p:spPr/>
        <p:txBody>
          <a:bodyPr/>
          <a:lstStyle/>
          <a:p>
            <a:pPr>
              <a:buNone/>
            </a:pPr>
            <a:r>
              <a:rPr lang="en-US" b="1" dirty="0" smtClean="0"/>
              <a:t>Two of such discussion are</a:t>
            </a:r>
            <a:r>
              <a:rPr lang="en-US" dirty="0" smtClean="0"/>
              <a:t>:</a:t>
            </a:r>
          </a:p>
          <a:p>
            <a:pPr>
              <a:buNone/>
            </a:pPr>
            <a:endParaRPr lang="en-US" dirty="0" smtClean="0"/>
          </a:p>
          <a:p>
            <a:r>
              <a:rPr lang="en-US" b="1" dirty="0" smtClean="0"/>
              <a:t>KA </a:t>
            </a:r>
            <a:r>
              <a:rPr lang="en-US" b="1" dirty="0" err="1" smtClean="0"/>
              <a:t>Hasan</a:t>
            </a:r>
            <a:r>
              <a:rPr lang="en-US" b="1" dirty="0" smtClean="0"/>
              <a:t>(1966)</a:t>
            </a:r>
            <a:r>
              <a:rPr lang="en-US" dirty="0" smtClean="0"/>
              <a:t> states the factors on which selection of specific field research met</a:t>
            </a:r>
          </a:p>
          <a:p>
            <a:r>
              <a:rPr lang="en-US" b="1" dirty="0" smtClean="0"/>
              <a:t>KC </a:t>
            </a:r>
            <a:r>
              <a:rPr lang="en-US" b="1" dirty="0" err="1" smtClean="0"/>
              <a:t>Panchanadikar</a:t>
            </a:r>
            <a:r>
              <a:rPr lang="en-US" b="1" dirty="0" smtClean="0"/>
              <a:t> and J. </a:t>
            </a:r>
            <a:r>
              <a:rPr lang="en-US" b="1" dirty="0" err="1" smtClean="0"/>
              <a:t>Panchanadikar</a:t>
            </a:r>
            <a:r>
              <a:rPr lang="en-US" b="1" dirty="0" smtClean="0"/>
              <a:t>(1970)</a:t>
            </a:r>
            <a:r>
              <a:rPr lang="en-US" dirty="0" smtClean="0"/>
              <a:t> reports various problems faced during the study of the rural community </a:t>
            </a:r>
            <a:r>
              <a:rPr lang="en-US" dirty="0" err="1" smtClean="0"/>
              <a:t>hods</a:t>
            </a:r>
            <a:r>
              <a:rPr lang="en-US" dirty="0" smtClean="0"/>
              <a:t> depend upon.</a:t>
            </a:r>
            <a:endParaRPr lang="en-US" dirty="0"/>
          </a:p>
        </p:txBody>
      </p:sp>
    </p:spTree>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Part-III continues…</a:t>
            </a:r>
            <a:endParaRPr lang="en-US" dirty="0"/>
          </a:p>
        </p:txBody>
      </p:sp>
      <p:sp>
        <p:nvSpPr>
          <p:cNvPr id="6" name="Content Placeholder 5"/>
          <p:cNvSpPr>
            <a:spLocks noGrp="1"/>
          </p:cNvSpPr>
          <p:nvPr>
            <p:ph sz="quarter" idx="1"/>
          </p:nvPr>
        </p:nvSpPr>
        <p:spPr/>
        <p:txBody>
          <a:bodyPr>
            <a:normAutofit fontScale="85000" lnSpcReduction="20000"/>
          </a:bodyPr>
          <a:lstStyle/>
          <a:p>
            <a:pPr>
              <a:buNone/>
            </a:pPr>
            <a:r>
              <a:rPr lang="en-US" dirty="0" smtClean="0"/>
              <a:t>Moving forward, TN </a:t>
            </a:r>
            <a:r>
              <a:rPr lang="en-US" dirty="0" err="1" smtClean="0"/>
              <a:t>Madan</a:t>
            </a:r>
            <a:r>
              <a:rPr lang="en-US" dirty="0" smtClean="0"/>
              <a:t> tries to form some idea of the frequency with which a particular method is applied and the kinds of research situations in which it is employed.</a:t>
            </a:r>
          </a:p>
          <a:p>
            <a:pPr>
              <a:buNone/>
            </a:pPr>
            <a:r>
              <a:rPr lang="en-US" b="1" dirty="0" smtClean="0"/>
              <a:t>An examination of 50 monographs, reports on surveys and books chosen at  random reveals that :</a:t>
            </a:r>
            <a:endParaRPr lang="en-US" dirty="0" smtClean="0"/>
          </a:p>
          <a:p>
            <a:pPr lvl="0"/>
            <a:r>
              <a:rPr lang="en-US" dirty="0" smtClean="0"/>
              <a:t>Study based on Fieldwork </a:t>
            </a:r>
            <a:r>
              <a:rPr lang="en-US" dirty="0" err="1" smtClean="0"/>
              <a:t>i.e</a:t>
            </a:r>
            <a:r>
              <a:rPr lang="en-US" dirty="0" smtClean="0"/>
              <a:t> </a:t>
            </a:r>
            <a:r>
              <a:rPr lang="en-US" dirty="0" err="1" smtClean="0"/>
              <a:t>interview,observation</a:t>
            </a:r>
            <a:r>
              <a:rPr lang="en-US" dirty="0" smtClean="0"/>
              <a:t>  : </a:t>
            </a:r>
            <a:r>
              <a:rPr lang="en-US" b="1" dirty="0" smtClean="0"/>
              <a:t>31</a:t>
            </a:r>
            <a:r>
              <a:rPr lang="en-US" dirty="0" smtClean="0"/>
              <a:t>(or 62%)</a:t>
            </a:r>
          </a:p>
          <a:p>
            <a:pPr lvl="0"/>
            <a:r>
              <a:rPr lang="en-US" dirty="0" smtClean="0"/>
              <a:t>Study based on secondary source		        :  </a:t>
            </a:r>
            <a:r>
              <a:rPr lang="en-US" b="1" dirty="0" smtClean="0"/>
              <a:t>9</a:t>
            </a:r>
            <a:r>
              <a:rPr lang="en-US" dirty="0" smtClean="0"/>
              <a:t>(or 18%)</a:t>
            </a:r>
          </a:p>
          <a:p>
            <a:pPr lvl="0"/>
            <a:r>
              <a:rPr lang="en-US" dirty="0" smtClean="0"/>
              <a:t>Study employing schedule, sampling and questionnaires: </a:t>
            </a:r>
            <a:r>
              <a:rPr lang="en-US" b="1" dirty="0" smtClean="0"/>
              <a:t>10</a:t>
            </a:r>
            <a:r>
              <a:rPr lang="en-US" dirty="0" smtClean="0"/>
              <a:t>(or 20%)</a:t>
            </a:r>
          </a:p>
          <a:p>
            <a:pPr>
              <a:buNone/>
            </a:pPr>
            <a:r>
              <a:rPr lang="en-US" b="1" dirty="0" smtClean="0"/>
              <a:t>Similarly, a scrutiny of 532 sociological research papers</a:t>
            </a:r>
            <a:r>
              <a:rPr lang="en-US" dirty="0" smtClean="0"/>
              <a:t> from various journals such as sociological bulletin, economic and political weekly, etc show that how an </a:t>
            </a:r>
            <a:r>
              <a:rPr lang="en-US" b="1" dirty="0" smtClean="0"/>
              <a:t>overwhelmingly large population/proportion cases data have been drawn from secondary sources or collected through observation and interview</a:t>
            </a:r>
            <a:r>
              <a:rPr lang="en-US" dirty="0" smtClean="0"/>
              <a:t>.</a:t>
            </a:r>
          </a:p>
          <a:p>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2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20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2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
            </a:r>
            <a:br>
              <a:rPr lang="en-US" b="1" u="sng" dirty="0" smtClean="0"/>
            </a:br>
            <a:r>
              <a:rPr lang="en-US" b="1" u="sng" dirty="0" smtClean="0"/>
              <a:t>(d)Conclusion: Issues and Solution</a:t>
            </a:r>
            <a:r>
              <a:rPr lang="en-US" dirty="0" smtClean="0"/>
              <a:t/>
            </a:r>
            <a:br>
              <a:rPr lang="en-US" dirty="0" smtClean="0"/>
            </a:br>
            <a:endParaRPr lang="en-US" dirty="0"/>
          </a:p>
        </p:txBody>
      </p:sp>
      <p:sp>
        <p:nvSpPr>
          <p:cNvPr id="6" name="Content Placeholder 5"/>
          <p:cNvSpPr>
            <a:spLocks noGrp="1"/>
          </p:cNvSpPr>
          <p:nvPr>
            <p:ph sz="quarter" idx="1"/>
          </p:nvPr>
        </p:nvSpPr>
        <p:spPr/>
        <p:txBody>
          <a:bodyPr/>
          <a:lstStyle/>
          <a:p>
            <a:pPr>
              <a:buNone/>
            </a:pPr>
            <a:r>
              <a:rPr lang="en-US" i="1" dirty="0" smtClean="0"/>
              <a:t>(a)Issue :</a:t>
            </a:r>
            <a:endParaRPr lang="en-US" dirty="0" smtClean="0"/>
          </a:p>
          <a:p>
            <a:pPr>
              <a:buNone/>
            </a:pPr>
            <a:r>
              <a:rPr lang="en-US" sz="2800" dirty="0" smtClean="0"/>
              <a:t>He mentions that research materials related to The Techniques of Data Collection are abundant but the same related to the </a:t>
            </a:r>
            <a:r>
              <a:rPr lang="en-US" sz="2800" b="1" dirty="0" smtClean="0"/>
              <a:t>Problems</a:t>
            </a:r>
            <a:r>
              <a:rPr lang="en-US" sz="2800" dirty="0" smtClean="0"/>
              <a:t> of scientific method and Concepts and Procedures employed in analyzing data are missing. Further, he says that not only is the range of problems discussed limited but the available discussions are also inadequate.</a:t>
            </a:r>
          </a:p>
          <a:p>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Conclusion continues…</a:t>
            </a:r>
            <a:endParaRPr lang="en-US" dirty="0"/>
          </a:p>
        </p:txBody>
      </p:sp>
      <p:sp>
        <p:nvSpPr>
          <p:cNvPr id="3" name="Content Placeholder 2"/>
          <p:cNvSpPr>
            <a:spLocks noGrp="1"/>
          </p:cNvSpPr>
          <p:nvPr>
            <p:ph sz="quarter" idx="1"/>
          </p:nvPr>
        </p:nvSpPr>
        <p:spPr/>
        <p:txBody>
          <a:bodyPr>
            <a:normAutofit lnSpcReduction="10000"/>
          </a:bodyPr>
          <a:lstStyle/>
          <a:p>
            <a:pPr>
              <a:buNone/>
            </a:pPr>
            <a:r>
              <a:rPr lang="en-US" sz="2800" i="1" dirty="0" smtClean="0"/>
              <a:t>(b)Solution/Suggestion :</a:t>
            </a:r>
            <a:endParaRPr lang="en-US" sz="2800" dirty="0" smtClean="0"/>
          </a:p>
          <a:p>
            <a:r>
              <a:rPr lang="en-US" dirty="0" smtClean="0"/>
              <a:t>Stressing the need for quantification and the use of statistical concepts, and tools, </a:t>
            </a:r>
            <a:r>
              <a:rPr lang="en-US" dirty="0" err="1" smtClean="0"/>
              <a:t>Madan</a:t>
            </a:r>
            <a:r>
              <a:rPr lang="en-US" dirty="0" smtClean="0"/>
              <a:t> suggests that social anthropologists and sociologists engaged in research on India might write about their experiences in the use of various techniques. </a:t>
            </a:r>
          </a:p>
          <a:p>
            <a:r>
              <a:rPr lang="en-US" dirty="0" smtClean="0"/>
              <a:t>He further recommends that research methodology should find a place in the university curricula, and the problems of advanced research techniques, including the use of computers, should be discussed in summer schools and workshops organized by the UGC and the ICSSR.</a:t>
            </a:r>
          </a:p>
          <a:p>
            <a:pPr>
              <a:buNone/>
            </a:pP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
            </a:r>
            <a:br>
              <a:rPr lang="en-US" b="1" u="sng" dirty="0" smtClean="0"/>
            </a:br>
            <a:r>
              <a:rPr lang="en-US" b="1" u="sng" dirty="0" smtClean="0"/>
              <a:t>Reference :</a:t>
            </a:r>
            <a:r>
              <a:rPr lang="en-US" u="sng" dirty="0" smtClean="0"/>
              <a:t> </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pPr>
              <a:buNone/>
            </a:pPr>
            <a:r>
              <a:rPr lang="en-US" b="1" dirty="0" err="1" smtClean="0"/>
              <a:t>Madan</a:t>
            </a:r>
            <a:r>
              <a:rPr lang="en-US" b="1" dirty="0" smtClean="0"/>
              <a:t>, TN</a:t>
            </a:r>
          </a:p>
          <a:p>
            <a:pPr>
              <a:buNone/>
            </a:pPr>
            <a:r>
              <a:rPr lang="en-US" dirty="0" smtClean="0"/>
              <a:t>          </a:t>
            </a:r>
            <a:r>
              <a:rPr lang="en-US" b="1" dirty="0" smtClean="0"/>
              <a:t>1974</a:t>
            </a:r>
            <a:r>
              <a:rPr lang="en-US" dirty="0" smtClean="0"/>
              <a:t>:  “Research Methodology: A Trend Report”, A 		           survey of Research in sociology and social              	           anthropology,Vol-3,Popular </a:t>
            </a:r>
            <a:r>
              <a:rPr lang="en-US" dirty="0" err="1" smtClean="0"/>
              <a:t>Prakashan,Bombay</a:t>
            </a:r>
            <a:r>
              <a:rPr lang="en-US" dirty="0" smtClean="0"/>
              <a:t>,</a:t>
            </a:r>
          </a:p>
          <a:p>
            <a:pPr>
              <a:buNone/>
            </a:pPr>
            <a:r>
              <a:rPr lang="en-US" dirty="0" smtClean="0"/>
              <a:t> 		            pp : 282-305</a:t>
            </a:r>
          </a:p>
          <a:p>
            <a:endParaRPr lang="en-US" dirty="0"/>
          </a:p>
        </p:txBody>
      </p:sp>
    </p:spTree>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1.Introduction</a:t>
            </a:r>
            <a:endParaRPr lang="en-US" dirty="0"/>
          </a:p>
        </p:txBody>
      </p:sp>
      <p:sp>
        <p:nvSpPr>
          <p:cNvPr id="3" name="Content Placeholder 2"/>
          <p:cNvSpPr>
            <a:spLocks noGrp="1"/>
          </p:cNvSpPr>
          <p:nvPr>
            <p:ph sz="quarter" idx="1"/>
          </p:nvPr>
        </p:nvSpPr>
        <p:spPr/>
        <p:txBody>
          <a:bodyPr>
            <a:normAutofit/>
          </a:bodyPr>
          <a:lstStyle/>
          <a:p>
            <a:r>
              <a:rPr lang="en-US" dirty="0" smtClean="0"/>
              <a:t>Trend, according to the </a:t>
            </a:r>
            <a:r>
              <a:rPr lang="en-US" b="1" dirty="0" smtClean="0"/>
              <a:t>oxford dictionary</a:t>
            </a:r>
            <a:r>
              <a:rPr lang="en-US" dirty="0" smtClean="0"/>
              <a:t>, refers to a general direction in which something is developing or changing.</a:t>
            </a:r>
          </a:p>
          <a:p>
            <a:r>
              <a:rPr lang="en-US" dirty="0" smtClean="0"/>
              <a:t>Report means to give a spoken or written account of something that one has observed, heard, done, or investigated. </a:t>
            </a:r>
          </a:p>
          <a:p>
            <a:pPr>
              <a:buNone/>
            </a:pPr>
            <a:r>
              <a:rPr lang="en-US" dirty="0" smtClean="0"/>
              <a:t>Thus, by, </a:t>
            </a:r>
            <a:r>
              <a:rPr lang="en-US" b="1" dirty="0" smtClean="0"/>
              <a:t>Trend Report of Research Methodology</a:t>
            </a:r>
            <a:r>
              <a:rPr lang="en-US" dirty="0" smtClean="0"/>
              <a:t>, we mean the direction in which research methodology is going </a:t>
            </a:r>
            <a:r>
              <a:rPr lang="en-US" dirty="0" err="1" smtClean="0"/>
              <a:t>i.e</a:t>
            </a:r>
            <a:r>
              <a:rPr lang="en-US" dirty="0" smtClean="0"/>
              <a:t> types of research methods, techniques for data collection, and its analysis.</a:t>
            </a:r>
          </a:p>
          <a:p>
            <a:pPr>
              <a:buNone/>
            </a:pPr>
            <a:endParaRPr lang="en-US" dirty="0" smtClean="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2.Purpose and Scope</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   </a:t>
            </a:r>
            <a:r>
              <a:rPr lang="en-US" dirty="0" err="1" smtClean="0"/>
              <a:t>Triloki</a:t>
            </a:r>
            <a:r>
              <a:rPr lang="en-US" dirty="0" smtClean="0"/>
              <a:t> </a:t>
            </a:r>
            <a:r>
              <a:rPr lang="en-US" dirty="0" err="1" smtClean="0"/>
              <a:t>Nath</a:t>
            </a:r>
            <a:r>
              <a:rPr lang="en-US" dirty="0" smtClean="0"/>
              <a:t> </a:t>
            </a:r>
            <a:r>
              <a:rPr lang="en-US" dirty="0" err="1" smtClean="0"/>
              <a:t>Madan</a:t>
            </a:r>
            <a:r>
              <a:rPr lang="en-US" dirty="0" smtClean="0"/>
              <a:t>, commonly, T. N. </a:t>
            </a:r>
            <a:r>
              <a:rPr lang="en-US" dirty="0" err="1" smtClean="0"/>
              <a:t>Madan</a:t>
            </a:r>
            <a:r>
              <a:rPr lang="en-US" dirty="0" smtClean="0"/>
              <a:t>, an anthropologist in his trend report, covering the </a:t>
            </a:r>
            <a:r>
              <a:rPr lang="en-US" b="1" dirty="0" smtClean="0"/>
              <a:t>period from 1950 to 1970</a:t>
            </a:r>
            <a:r>
              <a:rPr lang="en-US" dirty="0" smtClean="0"/>
              <a:t>  on Research Methodology, covers  </a:t>
            </a:r>
            <a:r>
              <a:rPr lang="en-US" b="1" dirty="0" smtClean="0"/>
              <a:t>three major</a:t>
            </a:r>
            <a:r>
              <a:rPr lang="en-US" dirty="0" smtClean="0"/>
              <a:t> aspects of methodology :</a:t>
            </a:r>
          </a:p>
          <a:p>
            <a:pPr lvl="0"/>
            <a:r>
              <a:rPr lang="en-US" dirty="0" smtClean="0"/>
              <a:t>The </a:t>
            </a:r>
            <a:r>
              <a:rPr lang="en-US" b="1" dirty="0" smtClean="0"/>
              <a:t>Problems</a:t>
            </a:r>
            <a:r>
              <a:rPr lang="en-US" dirty="0" smtClean="0"/>
              <a:t> of scientific methods such as objectivity, experiment, and prediction.</a:t>
            </a:r>
          </a:p>
          <a:p>
            <a:pPr lvl="0"/>
            <a:r>
              <a:rPr lang="en-US" dirty="0" smtClean="0"/>
              <a:t>The </a:t>
            </a:r>
            <a:r>
              <a:rPr lang="en-US" b="1" dirty="0" smtClean="0"/>
              <a:t>Techniques</a:t>
            </a:r>
            <a:r>
              <a:rPr lang="en-US" dirty="0" smtClean="0"/>
              <a:t> of Data Collection</a:t>
            </a:r>
          </a:p>
          <a:p>
            <a:pPr lvl="0"/>
            <a:r>
              <a:rPr lang="en-US" dirty="0" smtClean="0"/>
              <a:t>Concepts and </a:t>
            </a:r>
            <a:r>
              <a:rPr lang="en-US" b="1" dirty="0" smtClean="0"/>
              <a:t>Procedures</a:t>
            </a:r>
            <a:r>
              <a:rPr lang="en-US" dirty="0" smtClean="0"/>
              <a:t> employed in </a:t>
            </a:r>
            <a:r>
              <a:rPr lang="en-US" b="1" dirty="0" smtClean="0"/>
              <a:t>analyzing data</a:t>
            </a:r>
            <a:r>
              <a:rPr lang="en-US" dirty="0" smtClean="0"/>
              <a:t>.</a:t>
            </a:r>
          </a:p>
          <a:p>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u="sng" dirty="0" smtClean="0"/>
              <a:t>3.Three Definitions of Research methodology</a:t>
            </a:r>
            <a:endParaRPr lang="en-US" sz="3600" dirty="0"/>
          </a:p>
        </p:txBody>
      </p:sp>
      <p:sp>
        <p:nvSpPr>
          <p:cNvPr id="3" name="Content Placeholder 2"/>
          <p:cNvSpPr>
            <a:spLocks noGrp="1"/>
          </p:cNvSpPr>
          <p:nvPr>
            <p:ph sz="quarter" idx="1"/>
          </p:nvPr>
        </p:nvSpPr>
        <p:spPr/>
        <p:txBody>
          <a:bodyPr>
            <a:normAutofit lnSpcReduction="10000"/>
          </a:bodyPr>
          <a:lstStyle/>
          <a:p>
            <a:pPr>
              <a:buNone/>
            </a:pPr>
            <a:r>
              <a:rPr lang="en-US" dirty="0" smtClean="0"/>
              <a:t>TN </a:t>
            </a:r>
            <a:r>
              <a:rPr lang="en-US" dirty="0" err="1" smtClean="0"/>
              <a:t>Madan</a:t>
            </a:r>
            <a:r>
              <a:rPr lang="en-US" dirty="0" smtClean="0"/>
              <a:t> points to three different meanings</a:t>
            </a:r>
          </a:p>
          <a:p>
            <a:pPr>
              <a:buNone/>
            </a:pPr>
            <a:r>
              <a:rPr lang="en-US" dirty="0" smtClean="0"/>
              <a:t>attached to Research </a:t>
            </a:r>
            <a:r>
              <a:rPr lang="en-US" dirty="0" err="1" smtClean="0"/>
              <a:t>Methodology.These</a:t>
            </a:r>
            <a:r>
              <a:rPr lang="en-US" dirty="0" smtClean="0"/>
              <a:t> are:-</a:t>
            </a:r>
          </a:p>
          <a:p>
            <a:pPr lvl="0"/>
            <a:r>
              <a:rPr lang="en-US" dirty="0" smtClean="0"/>
              <a:t>The methodology may refer to theoretical discussions of nature and conduct  of social research, for instance, the meaning of scope, nature, and scope of objectivity, experiment, prediction, laws in social science.</a:t>
            </a:r>
          </a:p>
          <a:p>
            <a:r>
              <a:rPr lang="en-US" dirty="0" smtClean="0"/>
              <a:t>In a narrow sense, it refers to methods, techniques or tools employed for the collection and processing of data</a:t>
            </a:r>
          </a:p>
          <a:p>
            <a:pPr lvl="0"/>
            <a:r>
              <a:rPr lang="en-US" dirty="0" smtClean="0"/>
              <a:t>The methodology is also used to designate the concepts and procedures employed in the analysis of data to arrive at conclusions.</a:t>
            </a:r>
          </a:p>
          <a:p>
            <a:endParaRPr lang="en-US" dirty="0" smtClean="0"/>
          </a:p>
          <a:p>
            <a:pPr lvl="0"/>
            <a:endParaRPr lang="en-US" dirty="0" smtClean="0"/>
          </a:p>
          <a:p>
            <a:pPr lvl="0"/>
            <a:endParaRPr lang="en-US" dirty="0" smtClean="0"/>
          </a:p>
          <a:p>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Trend Report</a:t>
            </a:r>
            <a:endParaRPr lang="en-US" dirty="0"/>
          </a:p>
        </p:txBody>
      </p:sp>
      <p:sp>
        <p:nvSpPr>
          <p:cNvPr id="3" name="Content Placeholder 2"/>
          <p:cNvSpPr>
            <a:spLocks noGrp="1"/>
          </p:cNvSpPr>
          <p:nvPr>
            <p:ph sz="quarter" idx="1"/>
          </p:nvPr>
        </p:nvSpPr>
        <p:spPr/>
        <p:txBody>
          <a:bodyPr/>
          <a:lstStyle/>
          <a:p>
            <a:pPr>
              <a:buNone/>
            </a:pPr>
            <a:r>
              <a:rPr lang="en-US" b="1" dirty="0" smtClean="0"/>
              <a:t>As we have discussed earlier, this trend report can</a:t>
            </a:r>
          </a:p>
          <a:p>
            <a:pPr>
              <a:buNone/>
            </a:pPr>
            <a:r>
              <a:rPr lang="en-US" b="1" dirty="0" smtClean="0"/>
              <a:t>be divided into three parts as follows:-</a:t>
            </a:r>
          </a:p>
          <a:p>
            <a:r>
              <a:rPr lang="en-US" b="1" u="sng" dirty="0" smtClean="0"/>
              <a:t>Part : I Methodology-Basic Consideration</a:t>
            </a:r>
          </a:p>
          <a:p>
            <a:endParaRPr lang="en-US" b="1" u="sng" dirty="0" smtClean="0"/>
          </a:p>
          <a:p>
            <a:r>
              <a:rPr lang="en-US" b="1" u="sng" dirty="0" smtClean="0"/>
              <a:t>Part-II : Techniques of Data Collection and analysis</a:t>
            </a:r>
          </a:p>
          <a:p>
            <a:endParaRPr lang="en-US" b="1" u="sng" dirty="0" smtClean="0"/>
          </a:p>
          <a:p>
            <a:r>
              <a:rPr lang="en-US" b="1" u="sng" dirty="0" smtClean="0"/>
              <a:t>Part : III- Research Techniques in Use</a:t>
            </a:r>
            <a:endParaRPr lang="en-US" b="1" dirty="0" smtClean="0"/>
          </a:p>
          <a:p>
            <a:endParaRPr lang="en-US" b="1" dirty="0" smtClean="0"/>
          </a:p>
          <a:p>
            <a:endParaRPr lang="en-US" b="1" dirty="0" smtClean="0"/>
          </a:p>
          <a:p>
            <a:endParaRPr lang="en-US" b="1" dirty="0" smtClean="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u="sng" dirty="0" smtClean="0"/>
              <a:t>Part : I Methodology-Basic Consideration</a:t>
            </a:r>
            <a:endParaRPr lang="en-US" dirty="0"/>
          </a:p>
        </p:txBody>
      </p:sp>
      <p:sp>
        <p:nvSpPr>
          <p:cNvPr id="5" name="Content Placeholder 4"/>
          <p:cNvSpPr>
            <a:spLocks noGrp="1"/>
          </p:cNvSpPr>
          <p:nvPr>
            <p:ph sz="quarter" idx="1"/>
          </p:nvPr>
        </p:nvSpPr>
        <p:spPr/>
        <p:txBody>
          <a:bodyPr>
            <a:normAutofit fontScale="92500" lnSpcReduction="20000"/>
          </a:bodyPr>
          <a:lstStyle/>
          <a:p>
            <a:pPr>
              <a:buNone/>
            </a:pPr>
            <a:r>
              <a:rPr lang="en-US" dirty="0" smtClean="0"/>
              <a:t>TN </a:t>
            </a:r>
            <a:r>
              <a:rPr lang="en-US" dirty="0" err="1" smtClean="0"/>
              <a:t>Madan</a:t>
            </a:r>
            <a:r>
              <a:rPr lang="en-US" dirty="0" smtClean="0"/>
              <a:t> tries to survey the various researches </a:t>
            </a:r>
            <a:r>
              <a:rPr lang="en-US" dirty="0" err="1" smtClean="0"/>
              <a:t>dealingwith</a:t>
            </a:r>
            <a:r>
              <a:rPr lang="en-US" dirty="0" smtClean="0"/>
              <a:t> the </a:t>
            </a:r>
            <a:r>
              <a:rPr lang="en-US" b="1" dirty="0" smtClean="0"/>
              <a:t>“problems of methodology”</a:t>
            </a:r>
            <a:r>
              <a:rPr lang="en-US" dirty="0" smtClean="0"/>
              <a:t> such as :</a:t>
            </a:r>
          </a:p>
          <a:p>
            <a:r>
              <a:rPr lang="en-US" b="1" dirty="0" err="1" smtClean="0"/>
              <a:t>Radhakamal</a:t>
            </a:r>
            <a:r>
              <a:rPr lang="en-US" b="1" dirty="0" smtClean="0"/>
              <a:t> </a:t>
            </a:r>
            <a:r>
              <a:rPr lang="en-US" b="1" dirty="0" err="1" smtClean="0"/>
              <a:t>Mukerjee</a:t>
            </a:r>
            <a:r>
              <a:rPr lang="en-US" b="1" dirty="0" smtClean="0"/>
              <a:t> (1960) in “The Philosophy of Social Science </a:t>
            </a:r>
            <a:r>
              <a:rPr lang="en-US" dirty="0" smtClean="0"/>
              <a:t>advancing triangular interaction with multidimensional analysis for sociology.</a:t>
            </a:r>
          </a:p>
          <a:p>
            <a:r>
              <a:rPr lang="en-US" b="1" dirty="0" smtClean="0"/>
              <a:t>DP </a:t>
            </a:r>
            <a:r>
              <a:rPr lang="en-US" b="1" dirty="0" err="1" smtClean="0"/>
              <a:t>Mukerji</a:t>
            </a:r>
            <a:r>
              <a:rPr lang="en-US" b="1" dirty="0" smtClean="0"/>
              <a:t>(1955)</a:t>
            </a:r>
            <a:r>
              <a:rPr lang="en-US" dirty="0" smtClean="0"/>
              <a:t> emphasized “ Holism “ and “ contextualization “ as the cardinal principles of sociologist method.</a:t>
            </a:r>
          </a:p>
          <a:p>
            <a:r>
              <a:rPr lang="en-US" b="1" dirty="0" smtClean="0"/>
              <a:t>AK Saran</a:t>
            </a:r>
            <a:r>
              <a:rPr lang="en-US" dirty="0" smtClean="0"/>
              <a:t> neither attempts for “synthesis” nor positivistic sociology, instead he argues for study of tradition.</a:t>
            </a:r>
          </a:p>
          <a:p>
            <a:r>
              <a:rPr lang="en-US" b="1" dirty="0" smtClean="0"/>
              <a:t>Louis Dumont</a:t>
            </a:r>
            <a:r>
              <a:rPr lang="en-US" dirty="0" smtClean="0"/>
              <a:t> along with other scholars such as </a:t>
            </a:r>
            <a:r>
              <a:rPr lang="en-US" b="1" dirty="0" smtClean="0"/>
              <a:t>GS </a:t>
            </a:r>
            <a:r>
              <a:rPr lang="en-US" b="1" dirty="0" err="1" smtClean="0"/>
              <a:t>Ghurye</a:t>
            </a:r>
            <a:r>
              <a:rPr lang="en-US" b="1" dirty="0" smtClean="0"/>
              <a:t>, </a:t>
            </a:r>
            <a:r>
              <a:rPr lang="en-US" b="1" dirty="0" err="1" smtClean="0"/>
              <a:t>Irawati</a:t>
            </a:r>
            <a:r>
              <a:rPr lang="en-US" b="1" dirty="0" smtClean="0"/>
              <a:t> </a:t>
            </a:r>
            <a:r>
              <a:rPr lang="en-US" b="1" dirty="0" err="1" smtClean="0"/>
              <a:t>Karwe</a:t>
            </a:r>
            <a:r>
              <a:rPr lang="en-US" b="1" dirty="0" smtClean="0"/>
              <a:t> and KM </a:t>
            </a:r>
            <a:r>
              <a:rPr lang="en-US" b="1" dirty="0" err="1" smtClean="0"/>
              <a:t>Kapadia</a:t>
            </a:r>
            <a:r>
              <a:rPr lang="en-US" dirty="0" smtClean="0"/>
              <a:t> have proposed for </a:t>
            </a:r>
            <a:r>
              <a:rPr lang="en-US" dirty="0" err="1" smtClean="0"/>
              <a:t>Indological</a:t>
            </a:r>
            <a:r>
              <a:rPr lang="en-US" dirty="0" smtClean="0"/>
              <a:t> approach and literature for Indian Sociology.</a:t>
            </a:r>
          </a:p>
          <a:p>
            <a:pPr>
              <a:buNone/>
            </a:pP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20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1 continues…</a:t>
            </a:r>
            <a:endParaRPr lang="en-US" dirty="0"/>
          </a:p>
        </p:txBody>
      </p:sp>
      <p:sp>
        <p:nvSpPr>
          <p:cNvPr id="3" name="Content Placeholder 2"/>
          <p:cNvSpPr>
            <a:spLocks noGrp="1"/>
          </p:cNvSpPr>
          <p:nvPr>
            <p:ph sz="quarter" idx="1"/>
          </p:nvPr>
        </p:nvSpPr>
        <p:spPr/>
        <p:txBody>
          <a:bodyPr>
            <a:normAutofit fontScale="70000" lnSpcReduction="20000"/>
          </a:bodyPr>
          <a:lstStyle/>
          <a:p>
            <a:pPr>
              <a:buNone/>
            </a:pPr>
            <a:r>
              <a:rPr lang="en-US" sz="3600" dirty="0" smtClean="0"/>
              <a:t>Contrary to earlier views, scholars like </a:t>
            </a:r>
            <a:r>
              <a:rPr lang="en-US" sz="3600" b="1" dirty="0" smtClean="0"/>
              <a:t>FG Bailey(1959), YB </a:t>
            </a:r>
            <a:r>
              <a:rPr lang="en-US" sz="3600" b="1" dirty="0" err="1" smtClean="0"/>
              <a:t>Damle</a:t>
            </a:r>
            <a:r>
              <a:rPr lang="en-US" sz="3600" b="1" dirty="0" smtClean="0"/>
              <a:t>(1965)</a:t>
            </a:r>
            <a:r>
              <a:rPr lang="en-US" sz="3600" dirty="0" smtClean="0"/>
              <a:t>  negates any need for distinctive methodology, instead, they suggest that study of Indian societies can be observed with well known </a:t>
            </a:r>
            <a:r>
              <a:rPr lang="en-US" sz="3600" b="1" dirty="0" smtClean="0"/>
              <a:t>empirical techniques such as theories of </a:t>
            </a:r>
            <a:r>
              <a:rPr lang="en-US" sz="3600" b="1" dirty="0" err="1" smtClean="0"/>
              <a:t>Talcott</a:t>
            </a:r>
            <a:r>
              <a:rPr lang="en-US" sz="3600" b="1" dirty="0" smtClean="0"/>
              <a:t> Parsons.</a:t>
            </a:r>
          </a:p>
          <a:p>
            <a:r>
              <a:rPr lang="en-US" sz="3600" dirty="0" smtClean="0"/>
              <a:t>Similarly, various scholars </a:t>
            </a:r>
            <a:r>
              <a:rPr lang="en-US" sz="3600" b="1" dirty="0" smtClean="0"/>
              <a:t>question the widespread acceptance of Indian Sociologists</a:t>
            </a:r>
            <a:r>
              <a:rPr lang="en-US" sz="3600" dirty="0" smtClean="0"/>
              <a:t> to research techniques of western social sciences such as </a:t>
            </a:r>
            <a:r>
              <a:rPr lang="en-US" sz="3600" b="1" dirty="0" smtClean="0"/>
              <a:t>JPS </a:t>
            </a:r>
            <a:r>
              <a:rPr lang="en-US" sz="3600" b="1" dirty="0" err="1" smtClean="0"/>
              <a:t>Uberoi</a:t>
            </a:r>
            <a:r>
              <a:rPr lang="en-US" sz="3600" b="1" dirty="0" smtClean="0"/>
              <a:t>(1968), </a:t>
            </a:r>
            <a:r>
              <a:rPr lang="en-US" sz="3600" b="1" dirty="0" err="1" smtClean="0"/>
              <a:t>Satish</a:t>
            </a:r>
            <a:r>
              <a:rPr lang="en-US" sz="3600" b="1" dirty="0" smtClean="0"/>
              <a:t> </a:t>
            </a:r>
            <a:r>
              <a:rPr lang="en-US" sz="3600" b="1" dirty="0" err="1" smtClean="0"/>
              <a:t>Saberwal</a:t>
            </a:r>
            <a:r>
              <a:rPr lang="en-US" sz="3600" b="1" dirty="0" smtClean="0"/>
              <a:t>(1968</a:t>
            </a:r>
            <a:r>
              <a:rPr lang="en-US" sz="3600" dirty="0" smtClean="0"/>
              <a:t>),</a:t>
            </a:r>
            <a:r>
              <a:rPr lang="en-US" sz="3600" b="1" dirty="0" err="1" smtClean="0"/>
              <a:t>S.Shukla</a:t>
            </a:r>
            <a:r>
              <a:rPr lang="en-US" sz="3600" b="1" dirty="0" smtClean="0"/>
              <a:t>(1970).</a:t>
            </a:r>
          </a:p>
          <a:p>
            <a:r>
              <a:rPr lang="en-US" sz="3600" dirty="0" smtClean="0"/>
              <a:t>To </a:t>
            </a:r>
            <a:r>
              <a:rPr lang="en-US" sz="3600" b="1" dirty="0" smtClean="0"/>
              <a:t>conclude</a:t>
            </a:r>
            <a:r>
              <a:rPr lang="en-US" sz="3600" dirty="0" smtClean="0"/>
              <a:t> this part, we can take views of </a:t>
            </a:r>
            <a:r>
              <a:rPr lang="en-US" sz="3600" b="1" dirty="0" smtClean="0"/>
              <a:t>Krishna </a:t>
            </a:r>
            <a:r>
              <a:rPr lang="en-US" sz="3600" b="1" dirty="0" err="1" smtClean="0"/>
              <a:t>Daya</a:t>
            </a:r>
            <a:r>
              <a:rPr lang="en-US" sz="3600" dirty="0" smtClean="0"/>
              <a:t> who argues that social system is neither like a natural object created by nature or man-made works of art, instead they are a “third order of creation” which has some of the characteristics of both, yet differs from them in essential respects</a:t>
            </a:r>
            <a:r>
              <a:rPr lang="en-US" dirty="0" smtClean="0"/>
              <a:t>. </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u="sng" dirty="0" smtClean="0"/>
              <a:t/>
            </a:r>
            <a:br>
              <a:rPr lang="en-US" sz="3600" b="1" u="sng" dirty="0" smtClean="0"/>
            </a:br>
            <a:r>
              <a:rPr lang="en-US" b="1" dirty="0" smtClean="0"/>
              <a:t/>
            </a:r>
            <a:br>
              <a:rPr lang="en-US" b="1" dirty="0" smtClean="0"/>
            </a:br>
            <a:r>
              <a:rPr lang="en-US" b="1" u="sng" dirty="0" smtClean="0"/>
              <a:t>Part-II : Techniques of Data Collection and analysis</a:t>
            </a:r>
            <a:endParaRPr lang="en-US" dirty="0"/>
          </a:p>
        </p:txBody>
      </p:sp>
      <p:sp>
        <p:nvSpPr>
          <p:cNvPr id="4" name="Text Placeholder 3"/>
          <p:cNvSpPr>
            <a:spLocks noGrp="1"/>
          </p:cNvSpPr>
          <p:nvPr>
            <p:ph type="body" idx="2"/>
          </p:nvPr>
        </p:nvSpPr>
        <p:spPr/>
        <p:txBody>
          <a:bodyPr>
            <a:normAutofit fontScale="92500" lnSpcReduction="10000"/>
          </a:bodyPr>
          <a:lstStyle/>
          <a:p>
            <a:r>
              <a:rPr lang="en-US" sz="1900" dirty="0" smtClean="0"/>
              <a:t>In this part, TN </a:t>
            </a:r>
            <a:r>
              <a:rPr lang="en-US" sz="1900" dirty="0" err="1" smtClean="0"/>
              <a:t>Madan</a:t>
            </a:r>
            <a:r>
              <a:rPr lang="en-US" sz="1900" dirty="0" smtClean="0"/>
              <a:t> tries to show how during the period from 1950-1970, various </a:t>
            </a:r>
            <a:r>
              <a:rPr lang="en-US" sz="1900" b="1" dirty="0" smtClean="0"/>
              <a:t>books, monographs, reports on a seminar, and several papers were published dealing with the techniques of data collection</a:t>
            </a:r>
            <a:r>
              <a:rPr lang="en-US" sz="1900" dirty="0" smtClean="0"/>
              <a:t> and with the analysis of research materials.</a:t>
            </a:r>
          </a:p>
          <a:p>
            <a:endParaRPr lang="en-US" dirty="0"/>
          </a:p>
        </p:txBody>
      </p:sp>
      <p:sp>
        <p:nvSpPr>
          <p:cNvPr id="3" name="Content Placeholder 2"/>
          <p:cNvSpPr>
            <a:spLocks noGrp="1"/>
          </p:cNvSpPr>
          <p:nvPr>
            <p:ph sz="quarter" idx="1"/>
          </p:nvPr>
        </p:nvSpPr>
        <p:spPr/>
        <p:txBody>
          <a:bodyPr>
            <a:normAutofit/>
          </a:bodyPr>
          <a:lstStyle/>
          <a:p>
            <a:pPr algn="just">
              <a:buNone/>
            </a:pPr>
            <a:r>
              <a:rPr lang="en-US" sz="2400" dirty="0" smtClean="0"/>
              <a:t>(a)</a:t>
            </a:r>
            <a:r>
              <a:rPr lang="en-US" sz="2400" i="1" u="sng" dirty="0" smtClean="0"/>
              <a:t> Two Books</a:t>
            </a:r>
            <a:endParaRPr lang="en-US" sz="2400" dirty="0" smtClean="0"/>
          </a:p>
          <a:p>
            <a:pPr marL="514350" lvl="0" indent="-514350" algn="just">
              <a:buAutoNum type="romanLcParenBoth"/>
            </a:pPr>
            <a:r>
              <a:rPr lang="en-US" sz="2400" b="1" dirty="0" smtClean="0"/>
              <a:t>MN </a:t>
            </a:r>
            <a:r>
              <a:rPr lang="en-US" sz="2400" b="1" dirty="0" err="1" smtClean="0"/>
              <a:t>Basu’s</a:t>
            </a:r>
            <a:r>
              <a:rPr lang="en-US" sz="2400" b="1" dirty="0" smtClean="0"/>
              <a:t> “ field methods in Anthropology and other social sciences ”  (1961)</a:t>
            </a:r>
            <a:r>
              <a:rPr lang="en-US" sz="2400" dirty="0" smtClean="0"/>
              <a:t> shows how fieldwork can be done in tribal communities with the use of particular techniques such as photography</a:t>
            </a:r>
          </a:p>
          <a:p>
            <a:pPr marL="514350" indent="-514350" algn="just">
              <a:buFont typeface="Wingdings"/>
              <a:buAutoNum type="romanLcParenBoth"/>
            </a:pPr>
            <a:r>
              <a:rPr lang="en-US" sz="2400" b="1" dirty="0" smtClean="0"/>
              <a:t>MH </a:t>
            </a:r>
            <a:r>
              <a:rPr lang="en-US" sz="2400" b="1" dirty="0" err="1" smtClean="0"/>
              <a:t>Gopal</a:t>
            </a:r>
            <a:r>
              <a:rPr lang="en-US" sz="2400" b="1" dirty="0" smtClean="0"/>
              <a:t>(1964) in his book “ An Introduction to Research procedure in social sciences</a:t>
            </a:r>
            <a:r>
              <a:rPr lang="en-US" sz="2400" dirty="0" smtClean="0"/>
              <a:t> “ tries to discuss social survey as a technique developed in India</a:t>
            </a:r>
          </a:p>
          <a:p>
            <a:pPr marL="514350" lvl="0" indent="-514350" algn="just">
              <a:buAutoNum type="romanLcParenBoth"/>
            </a:pPr>
            <a:endParaRPr lang="en-US" sz="2400" dirty="0" smtClean="0"/>
          </a:p>
          <a:p>
            <a:pPr algn="just">
              <a:buNone/>
            </a:pPr>
            <a:endParaRPr lang="en-US" sz="2400" dirty="0" smtClean="0"/>
          </a:p>
          <a:p>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Part-II continues…</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(b)</a:t>
            </a:r>
            <a:r>
              <a:rPr lang="en-US" i="1" u="sng" dirty="0" smtClean="0"/>
              <a:t> Two Monographs</a:t>
            </a:r>
            <a:endParaRPr lang="en-US" dirty="0" smtClean="0"/>
          </a:p>
          <a:p>
            <a:pPr lvl="0"/>
            <a:r>
              <a:rPr lang="en-US" b="1" dirty="0" smtClean="0"/>
              <a:t>NA </a:t>
            </a:r>
            <a:r>
              <a:rPr lang="en-US" b="1" dirty="0" err="1" smtClean="0"/>
              <a:t>Thooti’s</a:t>
            </a:r>
            <a:r>
              <a:rPr lang="en-US" b="1" dirty="0" smtClean="0"/>
              <a:t>(1966)</a:t>
            </a:r>
            <a:r>
              <a:rPr lang="en-US" dirty="0" smtClean="0"/>
              <a:t> </a:t>
            </a:r>
            <a:r>
              <a:rPr lang="en-US" b="1" dirty="0" smtClean="0"/>
              <a:t>Methods of Social Research</a:t>
            </a:r>
            <a:r>
              <a:rPr lang="en-US" dirty="0" smtClean="0"/>
              <a:t>  is a monograph(</a:t>
            </a:r>
            <a:r>
              <a:rPr lang="en-US" dirty="0" err="1" smtClean="0"/>
              <a:t>i.e</a:t>
            </a:r>
            <a:r>
              <a:rPr lang="en-US" dirty="0" smtClean="0"/>
              <a:t> a detailed written study of a single specialized subject or an aspect of it) where he discusses fieldwork and application of psycho-analysis to study of tribal cultures</a:t>
            </a:r>
          </a:p>
          <a:p>
            <a:pPr lvl="0"/>
            <a:r>
              <a:rPr lang="en-US" b="1" dirty="0" smtClean="0"/>
              <a:t>GD </a:t>
            </a:r>
            <a:r>
              <a:rPr lang="en-US" b="1" dirty="0" err="1" smtClean="0"/>
              <a:t>Berreman’s</a:t>
            </a:r>
            <a:r>
              <a:rPr lang="en-US" b="1" dirty="0" smtClean="0"/>
              <a:t>”(1962)</a:t>
            </a:r>
            <a:r>
              <a:rPr lang="en-US" dirty="0" smtClean="0"/>
              <a:t> in his “ </a:t>
            </a:r>
            <a:r>
              <a:rPr lang="en-US" b="1" dirty="0" smtClean="0"/>
              <a:t>Behind many Masks</a:t>
            </a:r>
            <a:r>
              <a:rPr lang="en-US" dirty="0" smtClean="0"/>
              <a:t> “points out the element of subjectivity which enters while doing ethnographical fieldwork. He also gives the concept of “Impression Management”</a:t>
            </a:r>
          </a:p>
          <a:p>
            <a:pPr>
              <a:buNone/>
            </a:pP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116</TotalTime>
  <Words>1275</Words>
  <Application>Microsoft Office PowerPoint</Application>
  <PresentationFormat>On-screen Show (4:3)</PresentationFormat>
  <Paragraphs>85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Equity</vt:lpstr>
      <vt:lpstr>Research Methodology-A Trend Report By : T.N Madan</vt:lpstr>
      <vt:lpstr>1.Introduction</vt:lpstr>
      <vt:lpstr>2.Purpose and Scope</vt:lpstr>
      <vt:lpstr>3.Three Definitions of Research methodology</vt:lpstr>
      <vt:lpstr>Trend Report</vt:lpstr>
      <vt:lpstr>Part : I Methodology-Basic Consideration</vt:lpstr>
      <vt:lpstr>Part 1 continues…</vt:lpstr>
      <vt:lpstr>  Part-II : Techniques of Data Collection and analysis</vt:lpstr>
      <vt:lpstr>Part-II continues…</vt:lpstr>
      <vt:lpstr>Part-II continues…</vt:lpstr>
      <vt:lpstr>Part-II continues…</vt:lpstr>
      <vt:lpstr> Part : III- Research Techniques in Use </vt:lpstr>
      <vt:lpstr>Part-III continues…</vt:lpstr>
      <vt:lpstr> (d)Conclusion: Issues and Solution </vt:lpstr>
      <vt:lpstr>Conclusion continues…</vt:lpstr>
      <vt:lpstr> Reference :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Methodology-A Trend Report By:- T.N Madan</dc:title>
  <dc:creator>Tiwari</dc:creator>
  <cp:lastModifiedBy>Tiwari</cp:lastModifiedBy>
  <cp:revision>12</cp:revision>
  <dcterms:created xsi:type="dcterms:W3CDTF">2006-08-16T00:00:00Z</dcterms:created>
  <dcterms:modified xsi:type="dcterms:W3CDTF">2020-05-11T06:24:44Z</dcterms:modified>
</cp:coreProperties>
</file>