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1D8BD707-D9CF-40AE-B4C6-C98DA3205C09}" type="datetimeFigureOut">
              <a:rPr lang="en-US" smtClean="0"/>
              <a:pPr/>
              <a:t>5/11/2020</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B6F15528-21DE-4FAA-801E-634DDDAF4B2B}" type="slidenum">
              <a:rPr lang="en-US" smtClean="0"/>
              <a:pPr/>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5/11/2020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5/11/2020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5/11/2020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5/11/2020</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5/11/2020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1D8BD707-D9CF-40AE-B4C6-C98DA3205C09}" type="datetimeFigureOut">
              <a:rPr lang="en-US" smtClean="0"/>
              <a:pPr/>
              <a:t>5/11/2020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5/11/2020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5/11/2020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5/11/2020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5/11/2020</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B6F15528-21DE-4FAA-801E-634DDDAF4B2B}" type="slidenum">
              <a:rPr lang="en-US" smtClean="0"/>
              <a:pPr/>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1D8BD707-D9CF-40AE-B4C6-C98DA3205C09}" type="datetimeFigureOut">
              <a:rPr lang="en-US" smtClean="0"/>
              <a:pPr/>
              <a:t>5/11/2020</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s://www.ccsuniversity.ac.in/web/Department-Sociology.htm"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438400" y="3581400"/>
            <a:ext cx="6705600" cy="2392437"/>
          </a:xfrm>
        </p:spPr>
        <p:txBody>
          <a:bodyPr>
            <a:normAutofit fontScale="92500" lnSpcReduction="20000"/>
          </a:bodyPr>
          <a:lstStyle/>
          <a:p>
            <a:endParaRPr lang="en-US" dirty="0" smtClean="0"/>
          </a:p>
          <a:p>
            <a:pPr algn="r"/>
            <a:r>
              <a:rPr lang="en-US" sz="3500" b="1" dirty="0" smtClean="0"/>
              <a:t>Presented By : </a:t>
            </a:r>
            <a:r>
              <a:rPr lang="en-US" sz="3900" b="1" dirty="0" smtClean="0"/>
              <a:t> </a:t>
            </a:r>
            <a:r>
              <a:rPr lang="en-US" sz="3900" b="1" dirty="0" smtClean="0">
                <a:hlinkClick r:id="rId2"/>
              </a:rPr>
              <a:t>Prof. </a:t>
            </a:r>
            <a:r>
              <a:rPr lang="en-US" sz="3900" b="1" dirty="0" err="1" smtClean="0">
                <a:hlinkClick r:id="rId2"/>
              </a:rPr>
              <a:t>Alok</a:t>
            </a:r>
            <a:r>
              <a:rPr lang="en-US" sz="3900" b="1" dirty="0" smtClean="0">
                <a:hlinkClick r:id="rId2"/>
              </a:rPr>
              <a:t> Kumar</a:t>
            </a:r>
            <a:endParaRPr lang="en-US" sz="3900" b="1" dirty="0" smtClean="0"/>
          </a:p>
          <a:p>
            <a:pPr algn="r"/>
            <a:r>
              <a:rPr lang="en-US" sz="3900" b="1" dirty="0" smtClean="0"/>
              <a:t>	</a:t>
            </a:r>
            <a:r>
              <a:rPr lang="en-US" sz="3000" b="1" dirty="0" smtClean="0"/>
              <a:t> Head</a:t>
            </a:r>
          </a:p>
          <a:p>
            <a:pPr algn="r"/>
            <a:r>
              <a:rPr lang="en-US" sz="3000" b="1" dirty="0" smtClean="0"/>
              <a:t>	            Department of Sociology</a:t>
            </a:r>
          </a:p>
          <a:p>
            <a:pPr algn="r"/>
            <a:r>
              <a:rPr lang="en-US" sz="3000" b="1" dirty="0" err="1" smtClean="0"/>
              <a:t>Chaudhary</a:t>
            </a:r>
            <a:r>
              <a:rPr lang="en-US" sz="3000" b="1" dirty="0" smtClean="0"/>
              <a:t> </a:t>
            </a:r>
            <a:r>
              <a:rPr lang="en-US" sz="3000" b="1" dirty="0" err="1" smtClean="0"/>
              <a:t>Charan</a:t>
            </a:r>
            <a:r>
              <a:rPr lang="en-US" sz="3000" b="1" dirty="0" smtClean="0"/>
              <a:t> Singh University</a:t>
            </a:r>
            <a:endParaRPr lang="en-US" sz="3500" b="1" dirty="0" smtClean="0"/>
          </a:p>
          <a:p>
            <a:endParaRPr lang="en-US" dirty="0"/>
          </a:p>
        </p:txBody>
      </p:sp>
      <p:sp>
        <p:nvSpPr>
          <p:cNvPr id="2" name="Title 1"/>
          <p:cNvSpPr>
            <a:spLocks noGrp="1"/>
          </p:cNvSpPr>
          <p:nvPr>
            <p:ph type="ctrTitle"/>
          </p:nvPr>
        </p:nvSpPr>
        <p:spPr>
          <a:xfrm>
            <a:off x="1143000" y="1447800"/>
            <a:ext cx="6477000" cy="1828800"/>
          </a:xfrm>
        </p:spPr>
        <p:txBody>
          <a:bodyPr>
            <a:noAutofit/>
          </a:bodyPr>
          <a:lstStyle/>
          <a:p>
            <a:pPr algn="r"/>
            <a:r>
              <a:rPr lang="en-US" sz="3200" b="1" dirty="0" smtClean="0"/>
              <a:t>Sociology of Economic Development</a:t>
            </a:r>
            <a:r>
              <a:rPr lang="en-US" b="1" dirty="0" smtClean="0"/>
              <a:t/>
            </a:r>
            <a:br>
              <a:rPr lang="en-US" b="1" dirty="0" smtClean="0"/>
            </a:br>
            <a:r>
              <a:rPr lang="en-US" sz="2800" b="1" dirty="0" smtClean="0"/>
              <a:t>A Trend Report</a:t>
            </a:r>
            <a:r>
              <a:rPr lang="en-US" sz="3600" b="1" dirty="0" smtClean="0"/>
              <a:t/>
            </a:r>
            <a:br>
              <a:rPr lang="en-US" sz="3600" b="1" dirty="0" smtClean="0"/>
            </a:br>
            <a:r>
              <a:rPr lang="en-US" sz="2800" b="1" dirty="0" smtClean="0"/>
              <a:t>By : SC </a:t>
            </a:r>
            <a:r>
              <a:rPr lang="en-US" sz="2800" b="1" dirty="0" err="1" smtClean="0"/>
              <a:t>Dube</a:t>
            </a:r>
            <a:endParaRPr lang="en-US"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20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20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i="1" u="sng" dirty="0" smtClean="0"/>
              <a:t>Single-factor analysis and middle-range explanations</a:t>
            </a:r>
            <a:endParaRPr lang="en-US" dirty="0"/>
          </a:p>
        </p:txBody>
      </p:sp>
      <p:sp>
        <p:nvSpPr>
          <p:cNvPr id="3" name="Content Placeholder 2"/>
          <p:cNvSpPr>
            <a:spLocks noGrp="1"/>
          </p:cNvSpPr>
          <p:nvPr>
            <p:ph sz="quarter" idx="1"/>
          </p:nvPr>
        </p:nvSpPr>
        <p:spPr/>
        <p:txBody>
          <a:bodyPr>
            <a:normAutofit/>
          </a:bodyPr>
          <a:lstStyle/>
          <a:p>
            <a:pPr lvl="0">
              <a:buNone/>
            </a:pPr>
            <a:r>
              <a:rPr lang="en-US" sz="3500" dirty="0" smtClean="0"/>
              <a:t>(IV) </a:t>
            </a:r>
            <a:r>
              <a:rPr lang="en-US" sz="3500" u="sng" dirty="0" smtClean="0"/>
              <a:t>Role of Elites in economic development</a:t>
            </a:r>
          </a:p>
          <a:p>
            <a:pPr lvl="0"/>
            <a:r>
              <a:rPr lang="en-US" sz="2800" b="1" dirty="0" err="1" smtClean="0"/>
              <a:t>Yogesh</a:t>
            </a:r>
            <a:r>
              <a:rPr lang="en-US" sz="2800" b="1" dirty="0" smtClean="0"/>
              <a:t> </a:t>
            </a:r>
            <a:r>
              <a:rPr lang="en-US" sz="2800" b="1" dirty="0" err="1" smtClean="0"/>
              <a:t>Atal</a:t>
            </a:r>
            <a:r>
              <a:rPr lang="en-US" sz="2800" b="1" dirty="0" smtClean="0"/>
              <a:t>(1968)</a:t>
            </a:r>
            <a:r>
              <a:rPr lang="en-US" sz="2800" dirty="0" smtClean="0"/>
              <a:t> has persuasively argued discussion of role elites in economic development by distinguishing between several types of elites.</a:t>
            </a:r>
          </a:p>
          <a:p>
            <a:pPr lvl="0"/>
            <a:r>
              <a:rPr lang="en-US" sz="2800" b="1" dirty="0" smtClean="0"/>
              <a:t>PC Joshi (1968) </a:t>
            </a:r>
            <a:r>
              <a:rPr lang="en-US" sz="2800" dirty="0" smtClean="0"/>
              <a:t>described the role of elite especially the political elite in the process of development.</a:t>
            </a:r>
          </a:p>
          <a:p>
            <a:pPr lvl="0"/>
            <a:r>
              <a:rPr lang="en-US" sz="2800" b="1" dirty="0" smtClean="0"/>
              <a:t>S </a:t>
            </a:r>
            <a:r>
              <a:rPr lang="en-US" sz="2800" b="1" dirty="0" err="1" smtClean="0"/>
              <a:t>Navalakha</a:t>
            </a:r>
            <a:r>
              <a:rPr lang="en-US" sz="2800" b="1" dirty="0" smtClean="0"/>
              <a:t> (1969)</a:t>
            </a:r>
            <a:r>
              <a:rPr lang="en-US" sz="2800" dirty="0" smtClean="0"/>
              <a:t> has pointed towards the widening gap between the elite and the masses and brought out some contradictions within the ranks of the elite.</a:t>
            </a:r>
          </a:p>
          <a:p>
            <a:pPr lvl="0">
              <a:buNone/>
            </a:pPr>
            <a:endParaRPr lang="en-US" dirty="0" smtClean="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i="1" u="sng" dirty="0" smtClean="0"/>
              <a:t>Single-factor analysis and middle-range explanations</a:t>
            </a:r>
            <a:endParaRPr lang="en-US" dirty="0"/>
          </a:p>
        </p:txBody>
      </p:sp>
      <p:sp>
        <p:nvSpPr>
          <p:cNvPr id="3" name="Content Placeholder 2"/>
          <p:cNvSpPr>
            <a:spLocks noGrp="1"/>
          </p:cNvSpPr>
          <p:nvPr>
            <p:ph sz="quarter" idx="1"/>
          </p:nvPr>
        </p:nvSpPr>
        <p:spPr/>
        <p:txBody>
          <a:bodyPr>
            <a:normAutofit fontScale="92500" lnSpcReduction="20000"/>
          </a:bodyPr>
          <a:lstStyle/>
          <a:p>
            <a:pPr lvl="0">
              <a:buNone/>
            </a:pPr>
            <a:r>
              <a:rPr lang="en-US" sz="3900" dirty="0" smtClean="0"/>
              <a:t>(V) </a:t>
            </a:r>
            <a:r>
              <a:rPr lang="en-US" sz="3500" u="sng" dirty="0" smtClean="0"/>
              <a:t>Impact of Administrative Pattern on economic      development</a:t>
            </a:r>
            <a:endParaRPr lang="en-US" sz="3500" dirty="0" smtClean="0"/>
          </a:p>
          <a:p>
            <a:pPr>
              <a:buNone/>
            </a:pPr>
            <a:endParaRPr lang="en-US" dirty="0" smtClean="0"/>
          </a:p>
          <a:p>
            <a:pPr lvl="0"/>
            <a:r>
              <a:rPr lang="en-US" sz="3000" b="1" dirty="0" smtClean="0"/>
              <a:t>S C </a:t>
            </a:r>
            <a:r>
              <a:rPr lang="en-US" sz="3000" b="1" dirty="0" err="1" smtClean="0"/>
              <a:t>Dube</a:t>
            </a:r>
            <a:r>
              <a:rPr lang="en-US" sz="3000" b="1" dirty="0" smtClean="0"/>
              <a:t> (1964)</a:t>
            </a:r>
            <a:r>
              <a:rPr lang="en-US" sz="3000" dirty="0" smtClean="0"/>
              <a:t> has discussed the nation-building roles of bureaucracy in transitional societies. A more pointed analysis of the roles, problems, and dysfunctions of the bureaucracy is found in a subsequent paper by him.</a:t>
            </a:r>
          </a:p>
          <a:p>
            <a:pPr lvl="0"/>
            <a:r>
              <a:rPr lang="en-US" sz="3000" b="1" dirty="0" smtClean="0"/>
              <a:t>RP </a:t>
            </a:r>
            <a:r>
              <a:rPr lang="en-US" sz="3000" b="1" dirty="0" err="1" smtClean="0"/>
              <a:t>Taub’s</a:t>
            </a:r>
            <a:r>
              <a:rPr lang="en-US" sz="3000" b="1" dirty="0" smtClean="0"/>
              <a:t> book Bureaucrats Under Stress (1969),</a:t>
            </a:r>
            <a:r>
              <a:rPr lang="en-US" sz="3000" dirty="0" smtClean="0"/>
              <a:t> based on interviews with administrators and with those among whom they work, examines the attitudes that men bring to their jobs, to one another, and their tasks.</a:t>
            </a:r>
          </a:p>
          <a:p>
            <a:pPr>
              <a:buNone/>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i="1" u="sng" dirty="0" smtClean="0"/>
              <a:t>Single-factor analysis and middle-range explanations</a:t>
            </a:r>
            <a:endParaRPr lang="en-US" dirty="0"/>
          </a:p>
        </p:txBody>
      </p:sp>
      <p:sp>
        <p:nvSpPr>
          <p:cNvPr id="3" name="Content Placeholder 2"/>
          <p:cNvSpPr>
            <a:spLocks noGrp="1"/>
          </p:cNvSpPr>
          <p:nvPr>
            <p:ph sz="quarter" idx="1"/>
          </p:nvPr>
        </p:nvSpPr>
        <p:spPr/>
        <p:txBody>
          <a:bodyPr>
            <a:normAutofit lnSpcReduction="10000"/>
          </a:bodyPr>
          <a:lstStyle/>
          <a:p>
            <a:pPr lvl="0">
              <a:buNone/>
            </a:pPr>
            <a:r>
              <a:rPr lang="en-US" sz="3200" dirty="0" smtClean="0"/>
              <a:t>(VI) </a:t>
            </a:r>
            <a:r>
              <a:rPr lang="en-US" sz="3200" u="sng" dirty="0" smtClean="0"/>
              <a:t>Role of education and communication</a:t>
            </a:r>
            <a:endParaRPr lang="en-US" dirty="0" smtClean="0"/>
          </a:p>
          <a:p>
            <a:r>
              <a:rPr lang="en-US" b="1" dirty="0" smtClean="0"/>
              <a:t>SC </a:t>
            </a:r>
            <a:r>
              <a:rPr lang="en-US" b="1" dirty="0" err="1" smtClean="0"/>
              <a:t>Dube</a:t>
            </a:r>
            <a:r>
              <a:rPr lang="en-US" b="1" dirty="0" smtClean="0"/>
              <a:t> (1967)</a:t>
            </a:r>
            <a:r>
              <a:rPr lang="en-US" dirty="0" smtClean="0"/>
              <a:t> has suggested the possible contribution that education can make to modernization</a:t>
            </a:r>
          </a:p>
          <a:p>
            <a:r>
              <a:rPr lang="en-US" dirty="0" smtClean="0"/>
              <a:t>In a working paper</a:t>
            </a:r>
            <a:r>
              <a:rPr lang="en-US" b="1" dirty="0" smtClean="0"/>
              <a:t>, S </a:t>
            </a:r>
            <a:r>
              <a:rPr lang="en-US" b="1" dirty="0" err="1" smtClean="0"/>
              <a:t>Shukla</a:t>
            </a:r>
            <a:r>
              <a:rPr lang="en-US" b="1" dirty="0" smtClean="0"/>
              <a:t>(1968)</a:t>
            </a:r>
            <a:r>
              <a:rPr lang="en-US" dirty="0" smtClean="0"/>
              <a:t>discussed the role of education in social change and economic development. He also relates formal education to the elite formation</a:t>
            </a:r>
          </a:p>
          <a:p>
            <a:pPr lvl="0"/>
            <a:r>
              <a:rPr lang="en-US" b="1" dirty="0" smtClean="0"/>
              <a:t>SC </a:t>
            </a:r>
            <a:r>
              <a:rPr lang="en-US" b="1" dirty="0" err="1" smtClean="0"/>
              <a:t>Dube</a:t>
            </a:r>
            <a:r>
              <a:rPr lang="en-US" b="1" dirty="0" smtClean="0"/>
              <a:t> (1967)</a:t>
            </a:r>
            <a:r>
              <a:rPr lang="en-US" dirty="0" smtClean="0"/>
              <a:t> presented a summary of several communication studies and critically examined the nature reach and effects of developmental communication in India </a:t>
            </a:r>
          </a:p>
          <a:p>
            <a:r>
              <a:rPr lang="en-US" b="1" dirty="0" smtClean="0"/>
              <a:t>Y V L </a:t>
            </a:r>
            <a:r>
              <a:rPr lang="en-US" b="1" dirty="0" err="1" smtClean="0"/>
              <a:t>Rao</a:t>
            </a:r>
            <a:r>
              <a:rPr lang="en-US" b="1" dirty="0" smtClean="0"/>
              <a:t> (1966)</a:t>
            </a:r>
            <a:r>
              <a:rPr lang="en-US" dirty="0" smtClean="0"/>
              <a:t> discussed the role of communication in two south Indian villages</a:t>
            </a:r>
          </a:p>
          <a:p>
            <a:endParaRPr lang="en-US" dirty="0" smtClean="0"/>
          </a:p>
          <a:p>
            <a:endParaRPr lang="en-US" dirty="0" smtClean="0"/>
          </a:p>
          <a:p>
            <a:pPr>
              <a:buNone/>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i="1" u="sng" dirty="0" smtClean="0"/>
              <a:t>Single-factor analysis and middle-range explanations</a:t>
            </a:r>
            <a:endParaRPr lang="en-US" dirty="0"/>
          </a:p>
        </p:txBody>
      </p:sp>
      <p:sp>
        <p:nvSpPr>
          <p:cNvPr id="3" name="Content Placeholder 2"/>
          <p:cNvSpPr>
            <a:spLocks noGrp="1"/>
          </p:cNvSpPr>
          <p:nvPr>
            <p:ph sz="quarter" idx="1"/>
          </p:nvPr>
        </p:nvSpPr>
        <p:spPr/>
        <p:txBody>
          <a:bodyPr>
            <a:normAutofit fontScale="92500"/>
          </a:bodyPr>
          <a:lstStyle/>
          <a:p>
            <a:pPr lvl="0">
              <a:buNone/>
            </a:pPr>
            <a:r>
              <a:rPr lang="en-US" sz="3500" dirty="0" smtClean="0"/>
              <a:t>(VII) </a:t>
            </a:r>
            <a:r>
              <a:rPr lang="en-US" sz="3500" u="sng" dirty="0" smtClean="0"/>
              <a:t>Impact of </a:t>
            </a:r>
            <a:r>
              <a:rPr lang="en-US" sz="3500" u="sng" dirty="0" err="1" smtClean="0"/>
              <a:t>Labour</a:t>
            </a:r>
            <a:r>
              <a:rPr lang="en-US" sz="3500" u="sng" dirty="0" smtClean="0"/>
              <a:t> on economic Development</a:t>
            </a:r>
          </a:p>
          <a:p>
            <a:pPr lvl="0">
              <a:buNone/>
            </a:pPr>
            <a:endParaRPr lang="en-US" sz="3500" u="sng" dirty="0" smtClean="0"/>
          </a:p>
          <a:p>
            <a:pPr lvl="0"/>
            <a:r>
              <a:rPr lang="en-US" b="1" dirty="0" smtClean="0"/>
              <a:t>K N Sharma (1969)</a:t>
            </a:r>
            <a:r>
              <a:rPr lang="en-US" dirty="0" smtClean="0"/>
              <a:t> made an effort to locate the sources from which indigenous entrepreneurs have been drawn.</a:t>
            </a:r>
          </a:p>
          <a:p>
            <a:pPr lvl="0"/>
            <a:r>
              <a:rPr lang="en-US" b="1" dirty="0" smtClean="0"/>
              <a:t>VR </a:t>
            </a:r>
            <a:r>
              <a:rPr lang="en-US" b="1" dirty="0" err="1" smtClean="0"/>
              <a:t>Gaikwad</a:t>
            </a:r>
            <a:r>
              <a:rPr lang="en-US" b="1" dirty="0" smtClean="0"/>
              <a:t> and RN </a:t>
            </a:r>
            <a:r>
              <a:rPr lang="en-US" b="1" dirty="0" err="1" smtClean="0"/>
              <a:t>Tripathi</a:t>
            </a:r>
            <a:r>
              <a:rPr lang="en-US" b="1" dirty="0" smtClean="0"/>
              <a:t> (1970)</a:t>
            </a:r>
            <a:r>
              <a:rPr lang="en-US" dirty="0" smtClean="0"/>
              <a:t> based on their study of ten entrepreneurs in Andhra Pradesh have highlighted various factors that have contributed and inhibited the growth of entrepreneurship in India.</a:t>
            </a:r>
          </a:p>
          <a:p>
            <a:pPr lvl="0"/>
            <a:r>
              <a:rPr lang="en-US" b="1" dirty="0" smtClean="0"/>
              <a:t>A K Das and H N </a:t>
            </a:r>
            <a:r>
              <a:rPr lang="en-US" b="1" dirty="0" err="1" smtClean="0"/>
              <a:t>Banerjee</a:t>
            </a:r>
            <a:r>
              <a:rPr lang="en-US" b="1" dirty="0" smtClean="0"/>
              <a:t> (1964)</a:t>
            </a:r>
            <a:r>
              <a:rPr lang="en-US" dirty="0" smtClean="0"/>
              <a:t> have shown the impact of the tea industry on the </a:t>
            </a:r>
            <a:r>
              <a:rPr lang="en-US" dirty="0" err="1" smtClean="0"/>
              <a:t>tribals</a:t>
            </a:r>
            <a:r>
              <a:rPr lang="en-US" dirty="0" smtClean="0"/>
              <a:t> of West Bengal.</a:t>
            </a:r>
          </a:p>
          <a:p>
            <a:pPr lvl="0">
              <a:buNone/>
            </a:pPr>
            <a:endParaRPr lang="en-US" dirty="0" smtClean="0"/>
          </a:p>
          <a:p>
            <a:pPr>
              <a:buNone/>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20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b="1" i="1" dirty="0" smtClean="0"/>
              <a:t/>
            </a:r>
            <a:br>
              <a:rPr lang="en-US" b="1" i="1" dirty="0" smtClean="0"/>
            </a:br>
            <a:r>
              <a:rPr lang="en-US" b="1" i="1" u="sng" dirty="0" smtClean="0"/>
              <a:t>Macro-Analysis</a:t>
            </a:r>
            <a:r>
              <a:rPr lang="en-US" b="1" i="1" dirty="0" smtClean="0"/>
              <a:t/>
            </a:r>
            <a:br>
              <a:rPr lang="en-US" b="1" i="1" dirty="0" smtClean="0"/>
            </a:br>
            <a:endParaRPr lang="en-US" i="1" dirty="0"/>
          </a:p>
        </p:txBody>
      </p:sp>
      <p:sp>
        <p:nvSpPr>
          <p:cNvPr id="3" name="Content Placeholder 2"/>
          <p:cNvSpPr>
            <a:spLocks noGrp="1"/>
          </p:cNvSpPr>
          <p:nvPr>
            <p:ph sz="quarter" idx="1"/>
          </p:nvPr>
        </p:nvSpPr>
        <p:spPr/>
        <p:txBody>
          <a:bodyPr>
            <a:normAutofit fontScale="85000" lnSpcReduction="20000"/>
          </a:bodyPr>
          <a:lstStyle/>
          <a:p>
            <a:pPr lvl="0">
              <a:buNone/>
            </a:pPr>
            <a:r>
              <a:rPr lang="en-US" dirty="0" smtClean="0"/>
              <a:t>Studies based on Macro-Analysis are as below :-</a:t>
            </a:r>
            <a:endParaRPr lang="en-US" b="1" dirty="0" smtClean="0"/>
          </a:p>
          <a:p>
            <a:pPr lvl="0"/>
            <a:r>
              <a:rPr lang="en-US" b="1" dirty="0" smtClean="0"/>
              <a:t>In G Myrdal’s massive Asian Drama (1968),</a:t>
            </a:r>
            <a:r>
              <a:rPr lang="en-US" dirty="0" smtClean="0"/>
              <a:t> (three volumes) seven parts thirty-three chapters nine appendices and 591 sections are devoted to an inquiry into the poverty of the countries of South Asia. Making an institutional approach to the problems of economic development. This work is more appropriately called The Drama of India’s development because it devotes a disproportionately large portion of space and analyses to this one country. </a:t>
            </a:r>
          </a:p>
          <a:p>
            <a:pPr lvl="0"/>
            <a:r>
              <a:rPr lang="en-US" b="1" dirty="0" err="1" smtClean="0"/>
              <a:t>Kusum</a:t>
            </a:r>
            <a:r>
              <a:rPr lang="en-US" b="1" dirty="0" smtClean="0"/>
              <a:t> Nair in her book “Blossoms in the Dust”</a:t>
            </a:r>
            <a:r>
              <a:rPr lang="en-US" dirty="0" smtClean="0"/>
              <a:t> shows the low level of aspiration among India’s peasants who didn’t share the concept of an ever-rising standard of living. She also noted the structural inflexibility of Village India. These according to her account for the slow progress of this country.</a:t>
            </a:r>
          </a:p>
          <a:p>
            <a:pPr lvl="0"/>
            <a:r>
              <a:rPr lang="en-US" b="1" dirty="0" smtClean="0"/>
              <a:t>John P Lewis(1962) </a:t>
            </a:r>
            <a:r>
              <a:rPr lang="en-US" dirty="0" smtClean="0"/>
              <a:t>also discussed the problems that confronted the country in the early sixties in outlining the strategy for development.</a:t>
            </a:r>
          </a:p>
          <a:p>
            <a:endParaRPr lang="en-US" dirty="0" smtClean="0"/>
          </a:p>
          <a:p>
            <a:pPr>
              <a:buNone/>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i="1" u="sng" dirty="0" smtClean="0"/>
              <a:t/>
            </a:r>
            <a:br>
              <a:rPr lang="en-US" i="1" u="sng" dirty="0" smtClean="0"/>
            </a:br>
            <a:r>
              <a:rPr lang="en-US" b="1" i="1" u="sng" dirty="0" smtClean="0"/>
              <a:t>Debate on </a:t>
            </a:r>
            <a:r>
              <a:rPr lang="en-US" b="1" i="1" u="sng" dirty="0" err="1" smtClean="0"/>
              <a:t>Modernisation</a:t>
            </a:r>
            <a:r>
              <a:rPr lang="en-US" i="1" dirty="0" smtClean="0"/>
              <a:t/>
            </a:r>
            <a:br>
              <a:rPr lang="en-US" i="1" dirty="0" smtClean="0"/>
            </a:br>
            <a:endParaRPr lang="en-US" i="1" dirty="0"/>
          </a:p>
        </p:txBody>
      </p:sp>
      <p:sp>
        <p:nvSpPr>
          <p:cNvPr id="3" name="Content Placeholder 2"/>
          <p:cNvSpPr>
            <a:spLocks noGrp="1"/>
          </p:cNvSpPr>
          <p:nvPr>
            <p:ph sz="quarter" idx="1"/>
          </p:nvPr>
        </p:nvSpPr>
        <p:spPr/>
        <p:txBody>
          <a:bodyPr>
            <a:normAutofit fontScale="77500" lnSpcReduction="20000"/>
          </a:bodyPr>
          <a:lstStyle/>
          <a:p>
            <a:pPr>
              <a:buNone/>
            </a:pPr>
            <a:r>
              <a:rPr lang="en-US" sz="3300" dirty="0" smtClean="0"/>
              <a:t>Studies on modernization are as below :</a:t>
            </a:r>
          </a:p>
          <a:p>
            <a:pPr lvl="0"/>
            <a:r>
              <a:rPr lang="en-US" sz="3300" b="1" dirty="0" smtClean="0"/>
              <a:t>SC </a:t>
            </a:r>
            <a:r>
              <a:rPr lang="en-US" sz="3300" b="1" dirty="0" err="1" smtClean="0"/>
              <a:t>Dubey</a:t>
            </a:r>
            <a:r>
              <a:rPr lang="en-US" sz="3300" b="1" dirty="0" smtClean="0"/>
              <a:t>(1967)</a:t>
            </a:r>
            <a:r>
              <a:rPr lang="en-US" sz="3300" dirty="0" smtClean="0"/>
              <a:t> has examined the adaptive demands that modernization makes on Indian society.</a:t>
            </a:r>
          </a:p>
          <a:p>
            <a:pPr lvl="0"/>
            <a:r>
              <a:rPr lang="en-US" sz="3300" b="1" dirty="0" smtClean="0"/>
              <a:t>Lloyd and Susanne Rudolph(1967)</a:t>
            </a:r>
            <a:r>
              <a:rPr lang="en-US" sz="3300" dirty="0" smtClean="0"/>
              <a:t> in their book “The Modernity of Tradition“ have argued based on Indian data, that traditional structures and norms can be adapted or transformed to serve the needs of a modernizing society</a:t>
            </a:r>
          </a:p>
          <a:p>
            <a:pPr lvl="0"/>
            <a:r>
              <a:rPr lang="en-US" sz="3300" b="1" dirty="0" smtClean="0"/>
              <a:t>M N </a:t>
            </a:r>
            <a:r>
              <a:rPr lang="en-US" sz="3300" b="1" dirty="0" err="1" smtClean="0"/>
              <a:t>Srinivas</a:t>
            </a:r>
            <a:r>
              <a:rPr lang="en-US" sz="3300" b="1" dirty="0" smtClean="0"/>
              <a:t> (1970)</a:t>
            </a:r>
            <a:r>
              <a:rPr lang="en-US" sz="3300" dirty="0" smtClean="0"/>
              <a:t> argues that the concept of modernization is not value-free, notions of desirability and inevitability are implicit in it.</a:t>
            </a:r>
          </a:p>
          <a:p>
            <a:pPr lvl="0"/>
            <a:r>
              <a:rPr lang="en-US" sz="3300" b="1" dirty="0" err="1" smtClean="0"/>
              <a:t>Yogendra</a:t>
            </a:r>
            <a:r>
              <a:rPr lang="en-US" sz="3300" b="1" dirty="0" smtClean="0"/>
              <a:t> Singh (1970)</a:t>
            </a:r>
            <a:r>
              <a:rPr lang="en-US" sz="3300" dirty="0" smtClean="0"/>
              <a:t> discusses the political aspects of modernization.</a:t>
            </a:r>
          </a:p>
          <a:p>
            <a:pPr>
              <a:buNone/>
            </a:pPr>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5. </a:t>
            </a:r>
            <a:r>
              <a:rPr lang="en-US" u="sng" dirty="0" smtClean="0"/>
              <a:t>Conclusion and Needed Research</a:t>
            </a:r>
            <a:endParaRPr lang="en-US" dirty="0"/>
          </a:p>
        </p:txBody>
      </p:sp>
      <p:sp>
        <p:nvSpPr>
          <p:cNvPr id="3" name="Content Placeholder 2"/>
          <p:cNvSpPr>
            <a:spLocks noGrp="1"/>
          </p:cNvSpPr>
          <p:nvPr>
            <p:ph sz="quarter" idx="1"/>
          </p:nvPr>
        </p:nvSpPr>
        <p:spPr/>
        <p:txBody>
          <a:bodyPr>
            <a:normAutofit fontScale="77500" lnSpcReduction="20000"/>
          </a:bodyPr>
          <a:lstStyle/>
          <a:p>
            <a:r>
              <a:rPr lang="en-US" sz="3100" dirty="0" smtClean="0"/>
              <a:t>Sociology of economic development is comparatively a recent specialization that has emerged in the wake of the country’s effort for planned development. As far as the trend of studies is considered, the </a:t>
            </a:r>
            <a:r>
              <a:rPr lang="en-US" sz="3100" b="1" dirty="0" smtClean="0"/>
              <a:t>most rewarding studies are single-factor analysis which gives middle range generalization.</a:t>
            </a:r>
          </a:p>
          <a:p>
            <a:pPr>
              <a:buNone/>
            </a:pPr>
            <a:r>
              <a:rPr lang="en-US" sz="3100" dirty="0" smtClean="0"/>
              <a:t>As far as </a:t>
            </a:r>
            <a:r>
              <a:rPr lang="en-US" sz="3100" b="1" dirty="0" smtClean="0"/>
              <a:t>needed research is concerned</a:t>
            </a:r>
            <a:r>
              <a:rPr lang="en-US" sz="3100" dirty="0" smtClean="0"/>
              <a:t>, </a:t>
            </a:r>
            <a:r>
              <a:rPr lang="en-US" sz="3100" b="1" dirty="0" smtClean="0"/>
              <a:t>SC </a:t>
            </a:r>
            <a:r>
              <a:rPr lang="en-US" sz="3100" b="1" dirty="0" err="1" smtClean="0"/>
              <a:t>Dubey</a:t>
            </a:r>
            <a:r>
              <a:rPr lang="en-US" sz="3100" dirty="0" smtClean="0"/>
              <a:t> points </a:t>
            </a:r>
            <a:r>
              <a:rPr lang="en-US" sz="3100" b="1" dirty="0" smtClean="0"/>
              <a:t>three things:</a:t>
            </a:r>
            <a:r>
              <a:rPr lang="en-US" sz="3100" dirty="0" smtClean="0"/>
              <a:t> </a:t>
            </a:r>
          </a:p>
          <a:p>
            <a:pPr lvl="0"/>
            <a:r>
              <a:rPr lang="en-US" sz="3100" dirty="0" smtClean="0"/>
              <a:t>A need to develop a sociological model of economic development which is not merely a copy of western sociological theories.</a:t>
            </a:r>
          </a:p>
          <a:p>
            <a:pPr lvl="0"/>
            <a:r>
              <a:rPr lang="en-US" sz="3100" dirty="0" smtClean="0"/>
              <a:t>Secondly, an investigation which takes account of both structural and value explanation must be done.</a:t>
            </a:r>
          </a:p>
          <a:p>
            <a:pPr lvl="0"/>
            <a:r>
              <a:rPr lang="en-US" sz="3100" dirty="0" smtClean="0"/>
              <a:t>Thirdly, there is a need for policy-oriented research.</a:t>
            </a:r>
          </a:p>
          <a:p>
            <a:pPr>
              <a:buNone/>
            </a:pPr>
            <a:endParaRPr lang="en-US" dirty="0" smtClean="0"/>
          </a:p>
          <a:p>
            <a:pPr>
              <a:buNone/>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6. </a:t>
            </a:r>
            <a:r>
              <a:rPr lang="en-US" b="1" u="sng" dirty="0" smtClean="0"/>
              <a:t>Reference</a:t>
            </a:r>
            <a:endParaRPr lang="en-US" b="1" u="sng" dirty="0"/>
          </a:p>
        </p:txBody>
      </p:sp>
      <p:sp>
        <p:nvSpPr>
          <p:cNvPr id="3" name="Content Placeholder 2"/>
          <p:cNvSpPr>
            <a:spLocks noGrp="1"/>
          </p:cNvSpPr>
          <p:nvPr>
            <p:ph sz="quarter" idx="1"/>
          </p:nvPr>
        </p:nvSpPr>
        <p:spPr/>
        <p:txBody>
          <a:bodyPr/>
          <a:lstStyle/>
          <a:p>
            <a:pPr>
              <a:buNone/>
            </a:pPr>
            <a:r>
              <a:rPr lang="en-US" b="1" dirty="0" err="1" smtClean="0"/>
              <a:t>Dube</a:t>
            </a:r>
            <a:r>
              <a:rPr lang="en-US" b="1" dirty="0" smtClean="0"/>
              <a:t>, SC</a:t>
            </a:r>
            <a:endParaRPr lang="en-US" dirty="0" smtClean="0"/>
          </a:p>
          <a:p>
            <a:pPr>
              <a:buNone/>
            </a:pPr>
            <a:r>
              <a:rPr lang="en-US" dirty="0" smtClean="0"/>
              <a:t>            </a:t>
            </a:r>
            <a:r>
              <a:rPr lang="en-US" b="1" dirty="0" smtClean="0"/>
              <a:t>1974</a:t>
            </a:r>
            <a:r>
              <a:rPr lang="en-US" dirty="0" smtClean="0"/>
              <a:t>:  “Sociology of Economic Development-A    	         	             Trend Report”, A survey of  research in  	    	 	 sociology and social Anthropology Vol-2,</a:t>
            </a:r>
          </a:p>
          <a:p>
            <a:pPr>
              <a:buNone/>
            </a:pPr>
            <a:r>
              <a:rPr lang="en-US" dirty="0" smtClean="0"/>
              <a:t>   		             Popular </a:t>
            </a:r>
            <a:r>
              <a:rPr lang="en-US" dirty="0" err="1" smtClean="0"/>
              <a:t>Prakashan</a:t>
            </a:r>
            <a:r>
              <a:rPr lang="en-US" dirty="0" smtClean="0"/>
              <a:t>, Bombay, pp : 1-29</a:t>
            </a:r>
          </a:p>
          <a:p>
            <a:pPr>
              <a:buNone/>
            </a:pPr>
            <a:r>
              <a:rPr lang="en-US" dirty="0" smtClean="0"/>
              <a:t>                                                                                         		</a:t>
            </a:r>
          </a:p>
          <a:p>
            <a:pPr>
              <a:buNone/>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L="857250" lvl="0" indent="-857250"/>
            <a:r>
              <a:rPr lang="en-US" dirty="0" smtClean="0"/>
              <a:t>1. </a:t>
            </a:r>
            <a:r>
              <a:rPr lang="en-US" u="sng" dirty="0" smtClean="0"/>
              <a:t>Introduction</a:t>
            </a:r>
            <a:r>
              <a:rPr lang="en-US" dirty="0" smtClean="0"/>
              <a:t/>
            </a:r>
            <a:br>
              <a:rPr lang="en-US" dirty="0" smtClean="0"/>
            </a:br>
            <a:endParaRPr lang="en-US" dirty="0"/>
          </a:p>
        </p:txBody>
      </p:sp>
      <p:sp>
        <p:nvSpPr>
          <p:cNvPr id="3" name="Content Placeholder 2"/>
          <p:cNvSpPr>
            <a:spLocks noGrp="1"/>
          </p:cNvSpPr>
          <p:nvPr>
            <p:ph sz="quarter" idx="1"/>
          </p:nvPr>
        </p:nvSpPr>
        <p:spPr/>
        <p:txBody>
          <a:bodyPr/>
          <a:lstStyle/>
          <a:p>
            <a:r>
              <a:rPr lang="en-US" dirty="0" smtClean="0"/>
              <a:t>An English economist </a:t>
            </a:r>
            <a:r>
              <a:rPr lang="en-US" b="1" dirty="0" err="1" smtClean="0"/>
              <a:t>Wicksteed</a:t>
            </a:r>
            <a:r>
              <a:rPr lang="en-US" dirty="0" smtClean="0"/>
              <a:t> once said that a man can neither be a saint nor a poet nor a lover unless he has something to eat.</a:t>
            </a:r>
          </a:p>
          <a:p>
            <a:r>
              <a:rPr lang="en-US" dirty="0" smtClean="0"/>
              <a:t> Of nations also, it might be said that political development, cultural achievement and transformation, and social progress is possible only by the attainment of minimum standards of living </a:t>
            </a:r>
          </a:p>
          <a:p>
            <a:r>
              <a:rPr lang="en-US" dirty="0" smtClean="0"/>
              <a:t>Or, we may say, </a:t>
            </a:r>
            <a:r>
              <a:rPr lang="en-US" b="1" dirty="0" smtClean="0"/>
              <a:t>social progress is contingent upon economic development.</a:t>
            </a:r>
            <a:endParaRPr lang="en-US" dirty="0" smtClean="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u="sng" dirty="0" smtClean="0"/>
              <a:t/>
            </a:r>
            <a:br>
              <a:rPr lang="en-US" u="sng" dirty="0" smtClean="0"/>
            </a:br>
            <a:r>
              <a:rPr lang="en-US" dirty="0" smtClean="0"/>
              <a:t>2. </a:t>
            </a:r>
            <a:r>
              <a:rPr lang="en-US" u="sng" dirty="0" smtClean="0"/>
              <a:t>Concept of Economic Development</a:t>
            </a:r>
            <a:r>
              <a:rPr lang="en-US" dirty="0" smtClean="0"/>
              <a:t/>
            </a:r>
            <a:br>
              <a:rPr lang="en-US" dirty="0" smtClean="0"/>
            </a:br>
            <a:endParaRPr lang="en-US" dirty="0"/>
          </a:p>
        </p:txBody>
      </p:sp>
      <p:sp>
        <p:nvSpPr>
          <p:cNvPr id="3" name="Content Placeholder 2"/>
          <p:cNvSpPr>
            <a:spLocks noGrp="1"/>
          </p:cNvSpPr>
          <p:nvPr>
            <p:ph sz="quarter" idx="1"/>
          </p:nvPr>
        </p:nvSpPr>
        <p:spPr/>
        <p:txBody>
          <a:bodyPr>
            <a:normAutofit lnSpcReduction="10000"/>
          </a:bodyPr>
          <a:lstStyle/>
          <a:p>
            <a:r>
              <a:rPr lang="en-US" dirty="0" smtClean="0"/>
              <a:t>In the </a:t>
            </a:r>
            <a:r>
              <a:rPr lang="en-US" b="1" dirty="0" smtClean="0"/>
              <a:t>broadest sense</a:t>
            </a:r>
            <a:r>
              <a:rPr lang="en-US" dirty="0" smtClean="0"/>
              <a:t>, economic development might be viewed as “any growth in real income per capita from whatever source”. </a:t>
            </a:r>
          </a:p>
          <a:p>
            <a:r>
              <a:rPr lang="en-US" dirty="0" smtClean="0"/>
              <a:t>In a </a:t>
            </a:r>
            <a:r>
              <a:rPr lang="en-US" b="1" dirty="0" smtClean="0"/>
              <a:t>narrower sense</a:t>
            </a:r>
            <a:r>
              <a:rPr lang="en-US" dirty="0" smtClean="0"/>
              <a:t>, it may be said that economic development refers to “the extensive application of inanimate power and other technologies to the production and distribution of economic goods”.</a:t>
            </a:r>
          </a:p>
          <a:p>
            <a:pPr>
              <a:buNone/>
            </a:pPr>
            <a:r>
              <a:rPr lang="en-US" dirty="0" smtClean="0"/>
              <a:t>Thus, economic development, simply can be described in words of </a:t>
            </a:r>
            <a:r>
              <a:rPr lang="en-US" b="1" dirty="0" smtClean="0"/>
              <a:t>Jaffe and Stewart</a:t>
            </a:r>
            <a:r>
              <a:rPr lang="en-US" dirty="0" smtClean="0"/>
              <a:t> as the </a:t>
            </a:r>
            <a:r>
              <a:rPr lang="en-US" b="1" dirty="0" smtClean="0"/>
              <a:t>rationalization of economic production </a:t>
            </a:r>
            <a:r>
              <a:rPr lang="en-US" b="1" dirty="0" err="1" smtClean="0"/>
              <a:t>i.e</a:t>
            </a:r>
            <a:r>
              <a:rPr lang="en-US" b="1" dirty="0" smtClean="0"/>
              <a:t> effective utilization of labor, resource, etc.</a:t>
            </a:r>
            <a:endParaRPr lang="en-US" dirty="0" smtClean="0"/>
          </a:p>
          <a:p>
            <a:pPr>
              <a:buNone/>
            </a:pPr>
            <a:endParaRPr lang="en-US" dirty="0" smtClean="0"/>
          </a:p>
          <a:p>
            <a:pPr>
              <a:buNone/>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228600"/>
            <a:ext cx="7772400" cy="1143000"/>
          </a:xfrm>
        </p:spPr>
        <p:txBody>
          <a:bodyPr>
            <a:normAutofit/>
          </a:bodyPr>
          <a:lstStyle/>
          <a:p>
            <a:r>
              <a:rPr lang="en-US" sz="3200" dirty="0" smtClean="0"/>
              <a:t>3</a:t>
            </a:r>
            <a:r>
              <a:rPr lang="en-US" sz="2800" dirty="0" smtClean="0"/>
              <a:t>. </a:t>
            </a:r>
            <a:r>
              <a:rPr lang="en-US" sz="2800" u="sng" dirty="0" smtClean="0"/>
              <a:t>Aspects in Sociology of Economic Development</a:t>
            </a:r>
            <a:endParaRPr lang="en-US" sz="3200" u="sng" dirty="0"/>
          </a:p>
        </p:txBody>
      </p:sp>
      <p:sp>
        <p:nvSpPr>
          <p:cNvPr id="3" name="Content Placeholder 2"/>
          <p:cNvSpPr>
            <a:spLocks noGrp="1"/>
          </p:cNvSpPr>
          <p:nvPr>
            <p:ph sz="quarter" idx="1"/>
          </p:nvPr>
        </p:nvSpPr>
        <p:spPr>
          <a:xfrm>
            <a:off x="914400" y="1295400"/>
            <a:ext cx="7772400" cy="4572000"/>
          </a:xfrm>
        </p:spPr>
        <p:txBody>
          <a:bodyPr>
            <a:noAutofit/>
          </a:bodyPr>
          <a:lstStyle/>
          <a:p>
            <a:pPr>
              <a:buNone/>
            </a:pPr>
            <a:r>
              <a:rPr lang="en-US" sz="1700" dirty="0" smtClean="0"/>
              <a:t>Aspects of Sociology of Economic Development deals with following questions :</a:t>
            </a:r>
          </a:p>
          <a:p>
            <a:pPr lvl="0"/>
            <a:r>
              <a:rPr lang="en-US" sz="1700" dirty="0" smtClean="0"/>
              <a:t>How does economic growth begin?</a:t>
            </a:r>
          </a:p>
          <a:p>
            <a:pPr lvl="0"/>
            <a:r>
              <a:rPr lang="en-US" sz="1700" dirty="0" smtClean="0"/>
              <a:t>What are the social and cultural infrastructures of economic development?</a:t>
            </a:r>
          </a:p>
          <a:p>
            <a:pPr lvl="0"/>
            <a:r>
              <a:rPr lang="en-US" sz="1700" dirty="0" smtClean="0"/>
              <a:t>Can we </a:t>
            </a:r>
            <a:r>
              <a:rPr lang="en-US" sz="1700" b="1" dirty="0" smtClean="0"/>
              <a:t>postulate any social preconditions</a:t>
            </a:r>
            <a:r>
              <a:rPr lang="en-US" sz="1700" dirty="0" smtClean="0"/>
              <a:t> for economic changes?</a:t>
            </a:r>
          </a:p>
          <a:p>
            <a:pPr lvl="0"/>
            <a:r>
              <a:rPr lang="en-US" sz="1700" dirty="0" smtClean="0"/>
              <a:t>How can these </a:t>
            </a:r>
            <a:r>
              <a:rPr lang="en-US" sz="1700" b="1" dirty="0" smtClean="0"/>
              <a:t>preconditions</a:t>
            </a:r>
            <a:r>
              <a:rPr lang="en-US" sz="1700" dirty="0" smtClean="0"/>
              <a:t> be induced?</a:t>
            </a:r>
          </a:p>
          <a:p>
            <a:pPr lvl="0"/>
            <a:r>
              <a:rPr lang="en-US" sz="1700" dirty="0" smtClean="0"/>
              <a:t> To promote economic development what else must be changed?</a:t>
            </a:r>
          </a:p>
          <a:p>
            <a:pPr lvl="0"/>
            <a:r>
              <a:rPr lang="en-US" sz="1700" dirty="0" smtClean="0"/>
              <a:t> What are the </a:t>
            </a:r>
            <a:r>
              <a:rPr lang="en-US" sz="1700" b="1" dirty="0" smtClean="0"/>
              <a:t>social consequences of economic development</a:t>
            </a:r>
            <a:r>
              <a:rPr lang="en-US" sz="1700" dirty="0" smtClean="0"/>
              <a:t>?</a:t>
            </a:r>
          </a:p>
          <a:p>
            <a:pPr lvl="0"/>
            <a:r>
              <a:rPr lang="en-US" sz="1700" dirty="0" smtClean="0"/>
              <a:t>To what extent can cushioning be provided to limit the possible social injuries resulting from it?</a:t>
            </a:r>
          </a:p>
          <a:p>
            <a:pPr lvl="0"/>
            <a:r>
              <a:rPr lang="en-US" sz="1700" dirty="0" smtClean="0"/>
              <a:t>Can prime movers of economic development be identified?</a:t>
            </a:r>
          </a:p>
          <a:p>
            <a:pPr lvl="0"/>
            <a:r>
              <a:rPr lang="en-US" sz="1700" dirty="0" smtClean="0"/>
              <a:t>How well do they go with the range of traditional social structures?</a:t>
            </a:r>
          </a:p>
          <a:p>
            <a:pPr lvl="0"/>
            <a:r>
              <a:rPr lang="en-US" sz="1700" dirty="0" smtClean="0"/>
              <a:t>Are </a:t>
            </a:r>
            <a:r>
              <a:rPr lang="en-US" sz="1700" b="1" dirty="0" smtClean="0"/>
              <a:t>there any ways to overcome the social and cultural barriers and to accelerate economic development</a:t>
            </a:r>
            <a:r>
              <a:rPr lang="en-US" sz="1700" dirty="0" smtClean="0"/>
              <a:t>?</a:t>
            </a:r>
          </a:p>
          <a:p>
            <a:pPr lvl="0">
              <a:buNone/>
            </a:pPr>
            <a:r>
              <a:rPr lang="en-US" sz="1400" b="1" dirty="0" smtClean="0"/>
              <a:t>Attempts to answer these questions will form the content of the sociology of economic development</a:t>
            </a:r>
            <a:endParaRPr lang="en-US" sz="1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2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20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20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20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fade">
                                      <p:cBhvr>
                                        <p:cTn id="47" dur="200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fade">
                                      <p:cBhvr>
                                        <p:cTn id="52" dur="2000"/>
                                        <p:tgtEl>
                                          <p:spTgt spid="3">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3">
                                            <p:txEl>
                                              <p:pRg st="10" end="10"/>
                                            </p:txEl>
                                          </p:spTgt>
                                        </p:tgtEl>
                                        <p:attrNameLst>
                                          <p:attrName>style.visibility</p:attrName>
                                        </p:attrNameLst>
                                      </p:cBhvr>
                                      <p:to>
                                        <p:strVal val="visible"/>
                                      </p:to>
                                    </p:set>
                                    <p:animEffect transition="in" filter="fade">
                                      <p:cBhvr>
                                        <p:cTn id="57" dur="2000"/>
                                        <p:tgtEl>
                                          <p:spTgt spid="3">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3">
                                            <p:txEl>
                                              <p:pRg st="11" end="11"/>
                                            </p:txEl>
                                          </p:spTgt>
                                        </p:tgtEl>
                                        <p:attrNameLst>
                                          <p:attrName>style.visibility</p:attrName>
                                        </p:attrNameLst>
                                      </p:cBhvr>
                                      <p:to>
                                        <p:strVal val="visible"/>
                                      </p:to>
                                    </p:set>
                                    <p:animEffect transition="in" filter="fade">
                                      <p:cBhvr>
                                        <p:cTn id="62" dur="2000"/>
                                        <p:tgtEl>
                                          <p:spTgt spid="3">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100" dirty="0" smtClean="0"/>
              <a:t>4.</a:t>
            </a:r>
            <a:r>
              <a:rPr lang="en-US" dirty="0" smtClean="0"/>
              <a:t> </a:t>
            </a:r>
            <a:r>
              <a:rPr lang="en-US" sz="3100" u="sng" dirty="0" smtClean="0"/>
              <a:t>Major Trends in Sociology of Economic Development</a:t>
            </a:r>
            <a:endParaRPr lang="en-US" sz="3100" u="sng" dirty="0"/>
          </a:p>
        </p:txBody>
      </p:sp>
      <p:sp>
        <p:nvSpPr>
          <p:cNvPr id="3" name="Content Placeholder 2"/>
          <p:cNvSpPr>
            <a:spLocks noGrp="1"/>
          </p:cNvSpPr>
          <p:nvPr>
            <p:ph sz="quarter" idx="1"/>
          </p:nvPr>
        </p:nvSpPr>
        <p:spPr/>
        <p:txBody>
          <a:bodyPr>
            <a:normAutofit/>
          </a:bodyPr>
          <a:lstStyle/>
          <a:p>
            <a:pPr>
              <a:buNone/>
            </a:pPr>
            <a:r>
              <a:rPr lang="en-US" sz="2800" dirty="0" smtClean="0"/>
              <a:t>SC </a:t>
            </a:r>
            <a:r>
              <a:rPr lang="en-US" sz="2800" dirty="0" err="1" smtClean="0"/>
              <a:t>Dube</a:t>
            </a:r>
            <a:r>
              <a:rPr lang="en-US" sz="2800" dirty="0" smtClean="0"/>
              <a:t> identifies the </a:t>
            </a:r>
            <a:r>
              <a:rPr lang="en-US" sz="2800" b="1" dirty="0" smtClean="0"/>
              <a:t>major trends</a:t>
            </a:r>
            <a:r>
              <a:rPr lang="en-US" sz="2800" dirty="0" smtClean="0"/>
              <a:t> in the development of this specialty under </a:t>
            </a:r>
            <a:r>
              <a:rPr lang="en-US" sz="2800" b="1" dirty="0" smtClean="0"/>
              <a:t>four heads</a:t>
            </a:r>
            <a:r>
              <a:rPr lang="en-US" sz="2800" dirty="0" smtClean="0"/>
              <a:t> :</a:t>
            </a:r>
          </a:p>
          <a:p>
            <a:pPr lvl="0"/>
            <a:r>
              <a:rPr lang="en-US" sz="2800" b="1" dirty="0" smtClean="0"/>
              <a:t>Micro-Level Analysis</a:t>
            </a:r>
          </a:p>
          <a:p>
            <a:pPr lvl="0"/>
            <a:r>
              <a:rPr lang="en-US" sz="2800" b="1" dirty="0" smtClean="0"/>
              <a:t>Single-factor analysis and middle-range explanations</a:t>
            </a:r>
          </a:p>
          <a:p>
            <a:pPr lvl="0"/>
            <a:r>
              <a:rPr lang="en-US" sz="2800" b="1" dirty="0" smtClean="0"/>
              <a:t>Macro-Analysis</a:t>
            </a:r>
          </a:p>
          <a:p>
            <a:r>
              <a:rPr lang="en-US" sz="2800" b="1" dirty="0" smtClean="0"/>
              <a:t>Debate on </a:t>
            </a:r>
            <a:r>
              <a:rPr lang="en-US" sz="2800" b="1" dirty="0" err="1" smtClean="0"/>
              <a:t>Modernisation</a:t>
            </a:r>
            <a:endParaRPr lang="en-US" sz="28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b="1" i="1" u="sng" dirty="0" smtClean="0"/>
              <a:t/>
            </a:r>
            <a:br>
              <a:rPr lang="en-US" b="1" i="1" u="sng" dirty="0" smtClean="0"/>
            </a:br>
            <a:r>
              <a:rPr lang="en-US" b="1" i="1" u="sng" dirty="0" smtClean="0"/>
              <a:t>Micro-Level Analysis</a:t>
            </a:r>
            <a:r>
              <a:rPr lang="en-US" dirty="0" smtClean="0"/>
              <a:t/>
            </a:r>
            <a:br>
              <a:rPr lang="en-US" dirty="0" smtClean="0"/>
            </a:br>
            <a:endParaRPr lang="en-US" dirty="0"/>
          </a:p>
        </p:txBody>
      </p:sp>
      <p:sp>
        <p:nvSpPr>
          <p:cNvPr id="5" name="Text Placeholder 4"/>
          <p:cNvSpPr>
            <a:spLocks noGrp="1"/>
          </p:cNvSpPr>
          <p:nvPr>
            <p:ph type="body" idx="2"/>
          </p:nvPr>
        </p:nvSpPr>
        <p:spPr/>
        <p:txBody>
          <a:bodyPr>
            <a:noAutofit/>
          </a:bodyPr>
          <a:lstStyle/>
          <a:p>
            <a:r>
              <a:rPr lang="en-US" sz="1600" dirty="0" smtClean="0"/>
              <a:t>This refers to those studies that have a bearing on economic development but have a</a:t>
            </a:r>
            <a:r>
              <a:rPr lang="en-US" sz="1600" b="1" dirty="0" smtClean="0"/>
              <a:t> narrow focus(in most cases by design) </a:t>
            </a:r>
            <a:r>
              <a:rPr lang="en-US" sz="1600" dirty="0" smtClean="0"/>
              <a:t>and </a:t>
            </a:r>
            <a:r>
              <a:rPr lang="en-US" sz="1600" b="1" dirty="0" smtClean="0"/>
              <a:t>confine themselves to its problems and processes in a particular village.</a:t>
            </a:r>
            <a:r>
              <a:rPr lang="en-US" sz="1600" dirty="0" smtClean="0"/>
              <a:t> </a:t>
            </a:r>
            <a:endParaRPr lang="en-US" sz="1600" dirty="0"/>
          </a:p>
        </p:txBody>
      </p:sp>
      <p:sp>
        <p:nvSpPr>
          <p:cNvPr id="4" name="Content Placeholder 3"/>
          <p:cNvSpPr>
            <a:spLocks noGrp="1"/>
          </p:cNvSpPr>
          <p:nvPr>
            <p:ph sz="quarter" idx="1"/>
          </p:nvPr>
        </p:nvSpPr>
        <p:spPr/>
        <p:txBody>
          <a:bodyPr>
            <a:normAutofit fontScale="85000" lnSpcReduction="20000"/>
          </a:bodyPr>
          <a:lstStyle/>
          <a:p>
            <a:pPr>
              <a:buNone/>
            </a:pPr>
            <a:r>
              <a:rPr lang="en-US" dirty="0" smtClean="0"/>
              <a:t>Few of such studies are:-</a:t>
            </a:r>
          </a:p>
          <a:p>
            <a:pPr lvl="0"/>
            <a:r>
              <a:rPr lang="en-US" b="1" dirty="0" smtClean="0"/>
              <a:t>SC </a:t>
            </a:r>
            <a:r>
              <a:rPr lang="en-US" b="1" dirty="0" err="1" smtClean="0"/>
              <a:t>Dube</a:t>
            </a:r>
            <a:r>
              <a:rPr lang="en-US" b="1" dirty="0" smtClean="0"/>
              <a:t> (1958)</a:t>
            </a:r>
            <a:r>
              <a:rPr lang="en-US" dirty="0" smtClean="0"/>
              <a:t> has provided a case study of two western UP villages under a Community Development Project with emphasis on the incompatibilities of the bureaucratic structure on communication and the role of cultural factors.</a:t>
            </a:r>
          </a:p>
          <a:p>
            <a:pPr lvl="0"/>
            <a:r>
              <a:rPr lang="en-US" b="1" dirty="0" smtClean="0"/>
              <a:t>H W Beers (1962)</a:t>
            </a:r>
            <a:r>
              <a:rPr lang="en-US" dirty="0" smtClean="0"/>
              <a:t> has analyzed the relationships among workers in community development blocks and brought out some of the functional and dysfunctional aspects of the administrative structure and its somewhat confusing role relationships.</a:t>
            </a:r>
          </a:p>
          <a:p>
            <a:r>
              <a:rPr lang="en-US" b="1" dirty="0" smtClean="0"/>
              <a:t>D C </a:t>
            </a:r>
            <a:r>
              <a:rPr lang="en-US" b="1" dirty="0" err="1" smtClean="0"/>
              <a:t>Dubey</a:t>
            </a:r>
            <a:r>
              <a:rPr lang="en-US" b="1" dirty="0" smtClean="0"/>
              <a:t>, W A Sutton, and G Gallup (1962)</a:t>
            </a:r>
            <a:r>
              <a:rPr lang="en-US" dirty="0" smtClean="0"/>
              <a:t> offered profiles of village-level workers and discussed the problems of their status/role both within and outside the administrative setup.</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20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20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fade">
                                      <p:cBhvr>
                                        <p:cTn id="17" dur="20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fade">
                                      <p:cBhvr>
                                        <p:cTn id="22" dur="20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b="1" i="1" u="sng" dirty="0" smtClean="0"/>
              <a:t/>
            </a:r>
            <a:br>
              <a:rPr lang="en-US" b="1" i="1" u="sng" dirty="0" smtClean="0"/>
            </a:br>
            <a:r>
              <a:rPr lang="en-US" b="1" i="1" u="sng" dirty="0" smtClean="0"/>
              <a:t/>
            </a:r>
            <a:br>
              <a:rPr lang="en-US" b="1" i="1" u="sng" dirty="0" smtClean="0"/>
            </a:br>
            <a:r>
              <a:rPr lang="en-US" b="1" i="1" u="sng" dirty="0" smtClean="0"/>
              <a:t/>
            </a:r>
            <a:br>
              <a:rPr lang="en-US" b="1" i="1" u="sng" dirty="0" smtClean="0"/>
            </a:br>
            <a:r>
              <a:rPr lang="en-US" dirty="0" smtClean="0"/>
              <a:t/>
            </a:r>
            <a:br>
              <a:rPr lang="en-US" dirty="0" smtClean="0"/>
            </a:br>
            <a:r>
              <a:rPr lang="en-US" b="1" i="1" u="sng" dirty="0" smtClean="0"/>
              <a:t>Single-factor analysis and middle-range explanations</a:t>
            </a:r>
            <a:endParaRPr lang="en-US" dirty="0"/>
          </a:p>
        </p:txBody>
      </p:sp>
      <p:sp>
        <p:nvSpPr>
          <p:cNvPr id="3" name="Text Placeholder 2"/>
          <p:cNvSpPr>
            <a:spLocks noGrp="1"/>
          </p:cNvSpPr>
          <p:nvPr>
            <p:ph type="body" idx="2"/>
          </p:nvPr>
        </p:nvSpPr>
        <p:spPr/>
        <p:txBody>
          <a:bodyPr>
            <a:normAutofit lnSpcReduction="10000"/>
          </a:bodyPr>
          <a:lstStyle/>
          <a:p>
            <a:r>
              <a:rPr lang="en-US" sz="2000" dirty="0" smtClean="0"/>
              <a:t>The more rewarding studies in the general area of the sociology of economic development are those which </a:t>
            </a:r>
            <a:r>
              <a:rPr lang="en-US" sz="2000" b="1" dirty="0" smtClean="0"/>
              <a:t>isolate single factors</a:t>
            </a:r>
            <a:r>
              <a:rPr lang="en-US" sz="2000" dirty="0" smtClean="0"/>
              <a:t> and </a:t>
            </a:r>
            <a:r>
              <a:rPr lang="en-US" sz="2000" b="1" dirty="0" smtClean="0"/>
              <a:t>discuss their role in the process of development</a:t>
            </a:r>
            <a:r>
              <a:rPr lang="en-US" sz="2000" dirty="0" smtClean="0"/>
              <a:t> </a:t>
            </a:r>
            <a:r>
              <a:rPr lang="en-US" sz="2000" b="1" dirty="0" smtClean="0"/>
              <a:t>such as</a:t>
            </a:r>
            <a:r>
              <a:rPr lang="en-US" sz="2000" dirty="0" smtClean="0"/>
              <a:t> religion, caste etc.</a:t>
            </a:r>
            <a:endParaRPr lang="en-US" dirty="0"/>
          </a:p>
        </p:txBody>
      </p:sp>
      <p:sp>
        <p:nvSpPr>
          <p:cNvPr id="4" name="Content Placeholder 3"/>
          <p:cNvSpPr>
            <a:spLocks noGrp="1"/>
          </p:cNvSpPr>
          <p:nvPr>
            <p:ph sz="quarter" idx="1"/>
          </p:nvPr>
        </p:nvSpPr>
        <p:spPr/>
        <p:txBody>
          <a:bodyPr>
            <a:normAutofit fontScale="77500" lnSpcReduction="20000"/>
          </a:bodyPr>
          <a:lstStyle/>
          <a:p>
            <a:pPr lvl="0">
              <a:buNone/>
            </a:pPr>
            <a:r>
              <a:rPr lang="en-US" sz="3100" dirty="0" smtClean="0"/>
              <a:t>(I) </a:t>
            </a:r>
            <a:r>
              <a:rPr lang="en-US" sz="3100" u="sng" dirty="0" smtClean="0"/>
              <a:t>Role of tradition in economic development</a:t>
            </a:r>
            <a:endParaRPr lang="en-US" sz="3600" dirty="0" smtClean="0"/>
          </a:p>
          <a:p>
            <a:pPr lvl="0"/>
            <a:r>
              <a:rPr lang="en-US" sz="3100" b="1" dirty="0" smtClean="0"/>
              <a:t>M Singer (1956)</a:t>
            </a:r>
            <a:r>
              <a:rPr lang="en-US" sz="3100" dirty="0" smtClean="0"/>
              <a:t> examined the role of cultural values on India’s economic development. </a:t>
            </a:r>
          </a:p>
          <a:p>
            <a:pPr lvl="0"/>
            <a:r>
              <a:rPr lang="en-US" sz="3100" b="1" dirty="0" smtClean="0"/>
              <a:t>W K </a:t>
            </a:r>
            <a:r>
              <a:rPr lang="en-US" sz="3100" b="1" dirty="0" err="1" smtClean="0"/>
              <a:t>Kapp</a:t>
            </a:r>
            <a:r>
              <a:rPr lang="en-US" sz="3100" b="1" dirty="0" smtClean="0"/>
              <a:t> (1963)</a:t>
            </a:r>
            <a:r>
              <a:rPr lang="en-US" sz="3100" dirty="0" smtClean="0"/>
              <a:t> discussed Hinduism as a religion and also as a social system to determine the extent to which it serves or contradicts the social purpose of India’s development effort In his view certain aspects of Hindu culture—the doctrine of karma, emphasis on renunciation austerity and sacrifice, cyclical time, and cosmic causation </a:t>
            </a:r>
            <a:r>
              <a:rPr lang="en-US" sz="3100" dirty="0" err="1" smtClean="0"/>
              <a:t>desireless</a:t>
            </a:r>
            <a:r>
              <a:rPr lang="en-US" sz="3100" dirty="0" smtClean="0"/>
              <a:t> action, social segmentation based on caste joint family and so forth—retard economic growth in India. </a:t>
            </a:r>
          </a:p>
          <a:p>
            <a:pPr>
              <a:buNone/>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20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20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fade">
                                      <p:cBhvr>
                                        <p:cTn id="17" dur="20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i="1" u="sng" dirty="0" smtClean="0"/>
              <a:t>Single-factor analysis and middle-range explanations</a:t>
            </a:r>
            <a:endParaRPr lang="en-US" dirty="0"/>
          </a:p>
        </p:txBody>
      </p:sp>
      <p:sp>
        <p:nvSpPr>
          <p:cNvPr id="5" name="Content Placeholder 4"/>
          <p:cNvSpPr>
            <a:spLocks noGrp="1"/>
          </p:cNvSpPr>
          <p:nvPr>
            <p:ph sz="quarter" idx="1"/>
          </p:nvPr>
        </p:nvSpPr>
        <p:spPr/>
        <p:txBody>
          <a:bodyPr>
            <a:normAutofit fontScale="70000" lnSpcReduction="20000"/>
          </a:bodyPr>
          <a:lstStyle/>
          <a:p>
            <a:pPr>
              <a:buNone/>
            </a:pPr>
            <a:r>
              <a:rPr lang="en-US" sz="4100" dirty="0" smtClean="0"/>
              <a:t>(II) </a:t>
            </a:r>
            <a:r>
              <a:rPr lang="en-US" sz="4100" u="sng" dirty="0" smtClean="0"/>
              <a:t>Role of social structure in economic development</a:t>
            </a:r>
          </a:p>
          <a:p>
            <a:pPr>
              <a:buNone/>
            </a:pPr>
            <a:endParaRPr lang="en-US" u="sng" dirty="0" smtClean="0"/>
          </a:p>
          <a:p>
            <a:pPr lvl="0"/>
            <a:r>
              <a:rPr lang="en-US" sz="3100" b="1" dirty="0" smtClean="0"/>
              <a:t>F G Bailey (1967)</a:t>
            </a:r>
            <a:r>
              <a:rPr lang="en-US" sz="3100" dirty="0" smtClean="0"/>
              <a:t> maintains that the Joint family cannot survive divergent interests and disparate income among its members.</a:t>
            </a:r>
          </a:p>
          <a:p>
            <a:pPr lvl="0"/>
            <a:r>
              <a:rPr lang="en-US" sz="3100" b="1" dirty="0" smtClean="0"/>
              <a:t>MSA </a:t>
            </a:r>
            <a:r>
              <a:rPr lang="en-US" sz="3100" b="1" dirty="0" err="1" smtClean="0"/>
              <a:t>Rao</a:t>
            </a:r>
            <a:r>
              <a:rPr lang="en-US" sz="3100" b="1" dirty="0" smtClean="0"/>
              <a:t> (1968)</a:t>
            </a:r>
            <a:r>
              <a:rPr lang="en-US" sz="3100" dirty="0" smtClean="0"/>
              <a:t> examines these contentions in the light of his data on </a:t>
            </a:r>
            <a:r>
              <a:rPr lang="en-US" sz="3100" dirty="0" err="1" smtClean="0"/>
              <a:t>Ahirs</a:t>
            </a:r>
            <a:r>
              <a:rPr lang="en-US" sz="3100" dirty="0" smtClean="0"/>
              <a:t> in </a:t>
            </a:r>
            <a:r>
              <a:rPr lang="en-US" sz="3100" dirty="0" err="1" smtClean="0"/>
              <a:t>Jadavpur</a:t>
            </a:r>
            <a:r>
              <a:rPr lang="en-US" sz="3100" dirty="0" smtClean="0"/>
              <a:t> and concludes that joint household organization is not incompatible with cash incomes and diverse occupations.</a:t>
            </a:r>
          </a:p>
          <a:p>
            <a:pPr>
              <a:buNone/>
            </a:pPr>
            <a:r>
              <a:rPr lang="en-US" sz="3100" b="1" dirty="0" smtClean="0"/>
              <a:t>Contrary to the above two,</a:t>
            </a:r>
          </a:p>
          <a:p>
            <a:r>
              <a:rPr lang="en-US" sz="3100" b="1" dirty="0" smtClean="0"/>
              <a:t> T N </a:t>
            </a:r>
            <a:r>
              <a:rPr lang="en-US" sz="3100" b="1" dirty="0" err="1" smtClean="0"/>
              <a:t>Madan</a:t>
            </a:r>
            <a:r>
              <a:rPr lang="en-US" sz="3100" b="1" dirty="0" smtClean="0"/>
              <a:t> (1968)</a:t>
            </a:r>
            <a:r>
              <a:rPr lang="en-US" sz="3100" dirty="0" smtClean="0"/>
              <a:t> discussed the relationship between the Hindu family and economic development. For him, Urbanization and industrialization do not necessarily lead to the disintegration of the joint family. Citing the example of mining and factory workers, he shows them to have larger households.</a:t>
            </a:r>
            <a:endParaRPr lang="en-US" sz="31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20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Effect transition="in" filter="fade">
                                      <p:cBhvr>
                                        <p:cTn id="12" dur="2000"/>
                                        <p:tgtEl>
                                          <p:spTgt spid="5">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xEl>
                                              <p:pRg st="3" end="3"/>
                                            </p:txEl>
                                          </p:spTgt>
                                        </p:tgtEl>
                                        <p:attrNameLst>
                                          <p:attrName>style.visibility</p:attrName>
                                        </p:attrNameLst>
                                      </p:cBhvr>
                                      <p:to>
                                        <p:strVal val="visible"/>
                                      </p:to>
                                    </p:set>
                                    <p:animEffect transition="in" filter="fade">
                                      <p:cBhvr>
                                        <p:cTn id="17" dur="2000"/>
                                        <p:tgtEl>
                                          <p:spTgt spid="5">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
                                            <p:txEl>
                                              <p:pRg st="4" end="4"/>
                                            </p:txEl>
                                          </p:spTgt>
                                        </p:tgtEl>
                                        <p:attrNameLst>
                                          <p:attrName>style.visibility</p:attrName>
                                        </p:attrNameLst>
                                      </p:cBhvr>
                                      <p:to>
                                        <p:strVal val="visible"/>
                                      </p:to>
                                    </p:set>
                                    <p:animEffect transition="in" filter="fade">
                                      <p:cBhvr>
                                        <p:cTn id="22" dur="2000"/>
                                        <p:tgtEl>
                                          <p:spTgt spid="5">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5">
                                            <p:txEl>
                                              <p:pRg st="5" end="5"/>
                                            </p:txEl>
                                          </p:spTgt>
                                        </p:tgtEl>
                                        <p:attrNameLst>
                                          <p:attrName>style.visibility</p:attrName>
                                        </p:attrNameLst>
                                      </p:cBhvr>
                                      <p:to>
                                        <p:strVal val="visible"/>
                                      </p:to>
                                    </p:set>
                                    <p:animEffect transition="in" filter="fade">
                                      <p:cBhvr>
                                        <p:cTn id="27" dur="20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i="1" u="sng" dirty="0" smtClean="0"/>
              <a:t>Single-factor analysis and middle-range explanations</a:t>
            </a:r>
            <a:endParaRPr lang="en-US" dirty="0"/>
          </a:p>
        </p:txBody>
      </p:sp>
      <p:sp>
        <p:nvSpPr>
          <p:cNvPr id="3" name="Content Placeholder 2"/>
          <p:cNvSpPr>
            <a:spLocks noGrp="1"/>
          </p:cNvSpPr>
          <p:nvPr>
            <p:ph sz="quarter" idx="1"/>
          </p:nvPr>
        </p:nvSpPr>
        <p:spPr/>
        <p:txBody>
          <a:bodyPr>
            <a:normAutofit fontScale="85000" lnSpcReduction="10000"/>
          </a:bodyPr>
          <a:lstStyle/>
          <a:p>
            <a:pPr lvl="0">
              <a:buNone/>
            </a:pPr>
            <a:r>
              <a:rPr lang="en-US" sz="3800" dirty="0" smtClean="0"/>
              <a:t>(III) </a:t>
            </a:r>
            <a:r>
              <a:rPr lang="en-US" sz="3600" u="sng" dirty="0" smtClean="0"/>
              <a:t>Role of religion on economic development</a:t>
            </a:r>
          </a:p>
          <a:p>
            <a:pPr lvl="0">
              <a:buNone/>
            </a:pPr>
            <a:endParaRPr lang="en-US" u="sng" dirty="0" smtClean="0"/>
          </a:p>
          <a:p>
            <a:pPr lvl="0"/>
            <a:r>
              <a:rPr lang="en-US" b="1" dirty="0" err="1" smtClean="0"/>
              <a:t>Vikas</a:t>
            </a:r>
            <a:r>
              <a:rPr lang="en-US" b="1" dirty="0" smtClean="0"/>
              <a:t> </a:t>
            </a:r>
            <a:r>
              <a:rPr lang="en-US" b="1" dirty="0" err="1" smtClean="0"/>
              <a:t>Mishra</a:t>
            </a:r>
            <a:r>
              <a:rPr lang="en-US" b="1" dirty="0" smtClean="0"/>
              <a:t> (1962)</a:t>
            </a:r>
            <a:r>
              <a:rPr lang="en-US" dirty="0" smtClean="0"/>
              <a:t> has found that certain aspects of Hinduism such as the objective of release from re-birth, law of karma, asceticism, and caste system as obstacles to western-style industrialization. Although in early times they helped economic growth.</a:t>
            </a:r>
          </a:p>
          <a:p>
            <a:pPr lvl="0"/>
            <a:r>
              <a:rPr lang="en-US" b="1" dirty="0" smtClean="0"/>
              <a:t>AK Saran(1962)</a:t>
            </a:r>
            <a:r>
              <a:rPr lang="en-US" dirty="0" smtClean="0"/>
              <a:t>, on Max Weber's request to enquire about the non-development of capitalism along rational lines in India, showed that Hinduism does not permit it.</a:t>
            </a:r>
          </a:p>
          <a:p>
            <a:pPr lvl="0"/>
            <a:r>
              <a:rPr lang="en-US" b="1" dirty="0" smtClean="0"/>
              <a:t>SK Singh(1968)</a:t>
            </a:r>
            <a:r>
              <a:rPr lang="en-US" dirty="0" smtClean="0"/>
              <a:t> examined in the </a:t>
            </a:r>
            <a:r>
              <a:rPr lang="en-US" dirty="0" err="1" smtClean="0"/>
              <a:t>Weberian</a:t>
            </a:r>
            <a:r>
              <a:rPr lang="en-US" dirty="0" smtClean="0"/>
              <a:t> framework, the possibilities and problems of economic growth in Hindu Society.</a:t>
            </a:r>
          </a:p>
          <a:p>
            <a:pPr lvl="0"/>
            <a:r>
              <a:rPr lang="en-US" b="1" dirty="0" smtClean="0"/>
              <a:t>KN </a:t>
            </a:r>
            <a:r>
              <a:rPr lang="en-US" b="1" dirty="0" err="1" smtClean="0"/>
              <a:t>Sahay</a:t>
            </a:r>
            <a:r>
              <a:rPr lang="en-US" b="1" dirty="0" smtClean="0"/>
              <a:t>(1967)</a:t>
            </a:r>
            <a:r>
              <a:rPr lang="en-US" dirty="0" smtClean="0"/>
              <a:t> has shown how Christianity led to economic development in a tribal group of Bihar</a:t>
            </a:r>
          </a:p>
          <a:p>
            <a:pPr lvl="0">
              <a:buNone/>
            </a:pPr>
            <a:endParaRPr lang="en-US" dirty="0" smtClean="0"/>
          </a:p>
          <a:p>
            <a:pPr>
              <a:buNone/>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20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20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62</TotalTime>
  <Words>1657</Words>
  <Application>Microsoft Office PowerPoint</Application>
  <PresentationFormat>On-screen Show (4:3)</PresentationFormat>
  <Paragraphs>103</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Equity</vt:lpstr>
      <vt:lpstr>Sociology of Economic Development A Trend Report By : SC Dube</vt:lpstr>
      <vt:lpstr>1. Introduction </vt:lpstr>
      <vt:lpstr> 2. Concept of Economic Development </vt:lpstr>
      <vt:lpstr>3. Aspects in Sociology of Economic Development</vt:lpstr>
      <vt:lpstr>4. Major Trends in Sociology of Economic Development</vt:lpstr>
      <vt:lpstr> Micro-Level Analysis </vt:lpstr>
      <vt:lpstr>    Single-factor analysis and middle-range explanations</vt:lpstr>
      <vt:lpstr>Single-factor analysis and middle-range explanations</vt:lpstr>
      <vt:lpstr>Single-factor analysis and middle-range explanations</vt:lpstr>
      <vt:lpstr>Single-factor analysis and middle-range explanations</vt:lpstr>
      <vt:lpstr>Single-factor analysis and middle-range explanations</vt:lpstr>
      <vt:lpstr>Single-factor analysis and middle-range explanations</vt:lpstr>
      <vt:lpstr>Single-factor analysis and middle-range explanations</vt:lpstr>
      <vt:lpstr> Macro-Analysis </vt:lpstr>
      <vt:lpstr> Debate on Modernisation </vt:lpstr>
      <vt:lpstr>5. Conclusion and Needed Research</vt:lpstr>
      <vt:lpstr>6. Reference</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Sociology of Economic Development A Trend Repor By : SC Dube</dc:title>
  <dc:creator>Tiwari</dc:creator>
  <cp:lastModifiedBy>Tiwari</cp:lastModifiedBy>
  <cp:revision>13</cp:revision>
  <dcterms:created xsi:type="dcterms:W3CDTF">2006-08-16T00:00:00Z</dcterms:created>
  <dcterms:modified xsi:type="dcterms:W3CDTF">2020-05-11T06:23:30Z</dcterms:modified>
</cp:coreProperties>
</file>