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csuniversity.ac.in/web/Department-Sociology.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477000" cy="2819400"/>
          </a:xfrm>
        </p:spPr>
        <p:txBody>
          <a:bodyPr>
            <a:normAutofit fontScale="90000"/>
          </a:bodyPr>
          <a:lstStyle/>
          <a:p>
            <a:r>
              <a:rPr lang="en-US" sz="3600" dirty="0" smtClean="0"/>
              <a:t>Sociology of Community Development and </a:t>
            </a:r>
            <a:r>
              <a:rPr lang="en-US" sz="3600" dirty="0" err="1" smtClean="0"/>
              <a:t>Panchayati</a:t>
            </a:r>
            <a:r>
              <a:rPr lang="en-US" sz="3600" dirty="0" smtClean="0"/>
              <a:t> Raj (Part I) - A Trend Report </a:t>
            </a:r>
            <a:br>
              <a:rPr lang="en-US" sz="3600" dirty="0" smtClean="0"/>
            </a:br>
            <a:r>
              <a:rPr lang="en-US" sz="3600" dirty="0" smtClean="0"/>
              <a:t>BY </a:t>
            </a:r>
            <a:br>
              <a:rPr lang="en-US" sz="3600" dirty="0" smtClean="0"/>
            </a:br>
            <a:r>
              <a:rPr lang="en-US" sz="3600" dirty="0" smtClean="0"/>
              <a:t>RN </a:t>
            </a:r>
            <a:r>
              <a:rPr lang="en-US" sz="3600" dirty="0" err="1" smtClean="0"/>
              <a:t>Haldipur</a:t>
            </a:r>
            <a:endParaRPr lang="en-US" sz="3600" dirty="0"/>
          </a:p>
        </p:txBody>
      </p:sp>
      <p:sp>
        <p:nvSpPr>
          <p:cNvPr id="3" name="Subtitle 2"/>
          <p:cNvSpPr>
            <a:spLocks noGrp="1"/>
          </p:cNvSpPr>
          <p:nvPr>
            <p:ph type="subTitle" idx="1"/>
          </p:nvPr>
        </p:nvSpPr>
        <p:spPr>
          <a:xfrm>
            <a:off x="1371600" y="3581400"/>
            <a:ext cx="7772400" cy="1199704"/>
          </a:xfrm>
        </p:spPr>
        <p:txBody>
          <a:bodyPr>
            <a:normAutofit fontScale="47500" lnSpcReduction="20000"/>
          </a:bodyPr>
          <a:lstStyle/>
          <a:p>
            <a:r>
              <a:rPr lang="en-US" sz="4400" b="1" dirty="0" smtClean="0"/>
              <a:t>    Presented by : 		                    </a:t>
            </a:r>
            <a:r>
              <a:rPr lang="en-US" sz="4400" b="1" dirty="0" smtClean="0">
                <a:hlinkClick r:id="rId2"/>
              </a:rPr>
              <a:t>Prof. </a:t>
            </a:r>
            <a:r>
              <a:rPr lang="en-US" sz="4400" b="1" dirty="0" err="1" smtClean="0">
                <a:hlinkClick r:id="rId2"/>
              </a:rPr>
              <a:t>Alok</a:t>
            </a:r>
            <a:r>
              <a:rPr lang="en-US" sz="4400" b="1" dirty="0" smtClean="0">
                <a:hlinkClick r:id="rId2"/>
              </a:rPr>
              <a:t> Kumar</a:t>
            </a:r>
            <a:endParaRPr lang="en-US" sz="4400" b="1" dirty="0" smtClean="0"/>
          </a:p>
          <a:p>
            <a:r>
              <a:rPr lang="en-US" sz="4400" b="1" dirty="0" smtClean="0"/>
              <a:t>	</a:t>
            </a:r>
            <a:r>
              <a:rPr lang="en-US" sz="3400" b="1" dirty="0" smtClean="0"/>
              <a:t> Head</a:t>
            </a:r>
          </a:p>
          <a:p>
            <a:r>
              <a:rPr lang="en-US" sz="3400" b="1" dirty="0" smtClean="0"/>
              <a:t>	            Department of Sociology</a:t>
            </a:r>
          </a:p>
          <a:p>
            <a:r>
              <a:rPr lang="en-US" sz="3400" b="1" dirty="0" err="1" smtClean="0"/>
              <a:t>Chaudhary</a:t>
            </a:r>
            <a:r>
              <a:rPr lang="en-US" sz="3400" b="1" dirty="0" smtClean="0"/>
              <a:t> </a:t>
            </a:r>
            <a:r>
              <a:rPr lang="en-US" sz="3400" b="1" dirty="0" err="1" smtClean="0"/>
              <a:t>Charan</a:t>
            </a:r>
            <a:r>
              <a:rPr lang="en-US" sz="3400" b="1" dirty="0" smtClean="0"/>
              <a:t> Singh University</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buNone/>
            </a:pPr>
            <a:r>
              <a:rPr lang="en-US" sz="1800" dirty="0" smtClean="0"/>
              <a:t>B.  </a:t>
            </a:r>
            <a:r>
              <a:rPr lang="en-US" sz="2000" b="1" i="1" u="sng" dirty="0" smtClean="0"/>
              <a:t>Community </a:t>
            </a:r>
            <a:r>
              <a:rPr lang="en-US" sz="2000" b="1" i="1" u="sng" dirty="0" err="1" smtClean="0"/>
              <a:t>Organisation</a:t>
            </a:r>
            <a:endParaRPr lang="en-US" sz="2000" b="1" u="sng" dirty="0" smtClean="0"/>
          </a:p>
          <a:p>
            <a:pPr lvl="0"/>
            <a:r>
              <a:rPr lang="en-US" sz="1700" b="1" dirty="0" smtClean="0"/>
              <a:t>A Dunham and W J Newsletter</a:t>
            </a:r>
            <a:r>
              <a:rPr lang="en-US" sz="1700" dirty="0" smtClean="0"/>
              <a:t> in 1948 find community organization as essentially an agricultural relationship between social welfare needs and resources of the community.</a:t>
            </a:r>
          </a:p>
          <a:p>
            <a:pPr lvl="0"/>
            <a:r>
              <a:rPr lang="en-US" sz="1700" dirty="0" smtClean="0"/>
              <a:t>In the year 1954, </a:t>
            </a:r>
            <a:r>
              <a:rPr lang="en-US" sz="1700" b="1" dirty="0" smtClean="0"/>
              <a:t>F C McNeil and G M Ross</a:t>
            </a:r>
            <a:r>
              <a:rPr lang="en-US" sz="1700" dirty="0" smtClean="0"/>
              <a:t> define community organization as a process by which people of a community as individual citizens or groups join together to determine social welfare needs, plan ways of meeting them and mobilize necessary resources.</a:t>
            </a:r>
          </a:p>
          <a:p>
            <a:pPr lvl="0"/>
            <a:r>
              <a:rPr lang="en-US" sz="1700" b="1" dirty="0" smtClean="0"/>
              <a:t>N K Bose (1961), C </a:t>
            </a:r>
            <a:r>
              <a:rPr lang="en-US" sz="1700" b="1" dirty="0" err="1" smtClean="0"/>
              <a:t>C</a:t>
            </a:r>
            <a:r>
              <a:rPr lang="en-US" sz="1700" b="1" dirty="0" smtClean="0"/>
              <a:t> Taylor (1966), and TM Fraser</a:t>
            </a:r>
            <a:r>
              <a:rPr lang="en-US" sz="1700" dirty="0" smtClean="0"/>
              <a:t> have shown the importance of community organization and emphasized that the future pattern of community organization should take the form of a youth organization.</a:t>
            </a:r>
          </a:p>
          <a:p>
            <a:pPr lvl="0"/>
            <a:r>
              <a:rPr lang="en-US" sz="1700" dirty="0" smtClean="0"/>
              <a:t>Cooperatives as a form of community organization are important to community development but due to lack of cooperative leadership, scholars like </a:t>
            </a:r>
            <a:r>
              <a:rPr lang="en-US" sz="1700" b="1" dirty="0" smtClean="0"/>
              <a:t>Darling(1957), </a:t>
            </a:r>
            <a:r>
              <a:rPr lang="en-US" sz="1700" b="1" dirty="0" err="1" smtClean="0"/>
              <a:t>Charan</a:t>
            </a:r>
            <a:r>
              <a:rPr lang="en-US" sz="1700" b="1" dirty="0" smtClean="0"/>
              <a:t> Singh(1963)</a:t>
            </a:r>
            <a:r>
              <a:rPr lang="en-US" sz="1700" dirty="0" smtClean="0"/>
              <a:t> have shown unsatisfactory functioning of cooperatives</a:t>
            </a:r>
            <a:r>
              <a:rPr lang="en-US" sz="1800" dirty="0" smtClean="0"/>
              <a:t>.</a:t>
            </a:r>
          </a:p>
          <a:p>
            <a:pPr>
              <a:buNone/>
            </a:pPr>
            <a:endParaRPr lang="en-US" sz="1200" dirty="0" smtClean="0"/>
          </a:p>
          <a:p>
            <a:pPr>
              <a:buNone/>
            </a:pPr>
            <a:r>
              <a:rPr lang="en-US" sz="1200" dirty="0" smtClean="0"/>
              <a:t> </a:t>
            </a:r>
            <a:endParaRPr lang="en-US" sz="1200"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buNone/>
            </a:pPr>
            <a:r>
              <a:rPr lang="en-US" i="1" dirty="0" smtClean="0"/>
              <a:t>(C) </a:t>
            </a:r>
            <a:r>
              <a:rPr lang="en-US" b="1" i="1" u="sng" dirty="0" smtClean="0"/>
              <a:t>Extension and Communication</a:t>
            </a:r>
            <a:endParaRPr lang="en-US" b="1" u="sng" dirty="0" smtClean="0"/>
          </a:p>
          <a:p>
            <a:pPr>
              <a:buNone/>
            </a:pPr>
            <a:r>
              <a:rPr lang="en-US" dirty="0" smtClean="0"/>
              <a:t>It can be seen at the following levels :</a:t>
            </a:r>
          </a:p>
          <a:p>
            <a:pPr marL="681228" indent="-571500">
              <a:buFont typeface="Wingdings" pitchFamily="2" charset="2"/>
              <a:buChar char="v"/>
            </a:pPr>
            <a:r>
              <a:rPr lang="en-US" b="1" dirty="0" smtClean="0"/>
              <a:t>Individual Contact</a:t>
            </a:r>
            <a:r>
              <a:rPr lang="en-US" dirty="0" smtClean="0"/>
              <a:t>: </a:t>
            </a:r>
          </a:p>
          <a:p>
            <a:pPr>
              <a:buNone/>
            </a:pPr>
            <a:r>
              <a:rPr lang="en-US" b="1" dirty="0" smtClean="0"/>
              <a:t>J S </a:t>
            </a:r>
            <a:r>
              <a:rPr lang="en-US" b="1" dirty="0" err="1" smtClean="0"/>
              <a:t>Nagoke</a:t>
            </a:r>
            <a:r>
              <a:rPr lang="en-US" b="1" dirty="0" smtClean="0"/>
              <a:t> (1964), J C Patel (1967) and SC </a:t>
            </a:r>
            <a:r>
              <a:rPr lang="en-US" b="1" dirty="0" err="1" smtClean="0"/>
              <a:t>Dube</a:t>
            </a:r>
            <a:r>
              <a:rPr lang="en-US" b="1" dirty="0" smtClean="0"/>
              <a:t> (1968)</a:t>
            </a:r>
            <a:r>
              <a:rPr lang="en-US" dirty="0" smtClean="0"/>
              <a:t> based on their empirical work conclude that for certain development programs such as acceptance of new agricultural practices or joining an agricultural cooperative, approaching an individual and his family has proved to be the best method.</a:t>
            </a:r>
          </a:p>
          <a:p>
            <a:pPr>
              <a:buNone/>
            </a:pPr>
            <a:endParaRPr lang="en-US" dirty="0"/>
          </a:p>
        </p:txBody>
      </p:sp>
      <p:sp>
        <p:nvSpPr>
          <p:cNvPr id="3" name="Title 2"/>
          <p:cNvSpPr>
            <a:spLocks noGrp="1"/>
          </p:cNvSpPr>
          <p:nvPr>
            <p:ph type="title"/>
          </p:nvPr>
        </p:nvSpPr>
        <p:spPr/>
        <p:txBody>
          <a:bodyPr>
            <a:normAutofit fontScale="90000"/>
          </a:bodyPr>
          <a:lstStyle/>
          <a:p>
            <a:pPr lvl="0"/>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Font typeface="Wingdings" pitchFamily="2" charset="2"/>
              <a:buChar char="v"/>
            </a:pPr>
            <a:r>
              <a:rPr lang="en-US" b="1" dirty="0" smtClean="0"/>
              <a:t> Group Contact : </a:t>
            </a:r>
            <a:endParaRPr lang="en-US" dirty="0" smtClean="0"/>
          </a:p>
          <a:p>
            <a:pPr lvl="0"/>
            <a:r>
              <a:rPr lang="en-US" b="1" dirty="0" smtClean="0"/>
              <a:t>SC </a:t>
            </a:r>
            <a:r>
              <a:rPr lang="en-US" b="1" dirty="0" err="1" smtClean="0"/>
              <a:t>Dube</a:t>
            </a:r>
            <a:r>
              <a:rPr lang="en-US" b="1" dirty="0" smtClean="0"/>
              <a:t>(1968) and A K </a:t>
            </a:r>
            <a:r>
              <a:rPr lang="en-US" b="1" dirty="0" err="1" smtClean="0"/>
              <a:t>Jalihal</a:t>
            </a:r>
            <a:r>
              <a:rPr lang="en-US" dirty="0" smtClean="0"/>
              <a:t> found that group contact failed to communicate the methods of doing things and was not very successful in creating enthusiasm among the people.</a:t>
            </a:r>
          </a:p>
          <a:p>
            <a:pPr lvl="0"/>
            <a:r>
              <a:rPr lang="en-US" dirty="0" smtClean="0"/>
              <a:t>But, </a:t>
            </a:r>
            <a:r>
              <a:rPr lang="en-US" b="1" dirty="0" smtClean="0"/>
              <a:t>S </a:t>
            </a:r>
            <a:r>
              <a:rPr lang="en-US" b="1" dirty="0" err="1" smtClean="0"/>
              <a:t>S</a:t>
            </a:r>
            <a:r>
              <a:rPr lang="en-US" b="1" dirty="0" smtClean="0"/>
              <a:t> </a:t>
            </a:r>
            <a:r>
              <a:rPr lang="en-US" b="1" dirty="0" err="1" smtClean="0"/>
              <a:t>Aggarwal</a:t>
            </a:r>
            <a:r>
              <a:rPr lang="en-US" b="1" dirty="0" smtClean="0"/>
              <a:t> (1968) and S K </a:t>
            </a:r>
            <a:r>
              <a:rPr lang="en-US" b="1" dirty="0" err="1" smtClean="0"/>
              <a:t>Latoria</a:t>
            </a:r>
            <a:r>
              <a:rPr lang="en-US" b="1" dirty="0" smtClean="0"/>
              <a:t> (1968)</a:t>
            </a:r>
            <a:r>
              <a:rPr lang="en-US" dirty="0" smtClean="0"/>
              <a:t> found that farmers up to certain age preferred group contact as the most effective method.</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b="1" dirty="0" smtClean="0"/>
              <a:t>Mass Contact :</a:t>
            </a:r>
          </a:p>
          <a:p>
            <a:pPr>
              <a:buNone/>
            </a:pPr>
            <a:endParaRPr lang="en-US" b="1" dirty="0" smtClean="0"/>
          </a:p>
          <a:p>
            <a:pPr lvl="0"/>
            <a:r>
              <a:rPr lang="en-US" b="1" dirty="0" err="1" smtClean="0"/>
              <a:t>Rao</a:t>
            </a:r>
            <a:r>
              <a:rPr lang="en-US" b="1" dirty="0" smtClean="0"/>
              <a:t> and Patel (1966)</a:t>
            </a:r>
            <a:r>
              <a:rPr lang="en-US" dirty="0" smtClean="0"/>
              <a:t> found that exhibition and radio were most effective at the awareness and interest stage of adoption.</a:t>
            </a:r>
          </a:p>
          <a:p>
            <a:pPr lvl="0"/>
            <a:r>
              <a:rPr lang="en-US" b="1" dirty="0" smtClean="0"/>
              <a:t>Roy et al (1969)</a:t>
            </a:r>
            <a:r>
              <a:rPr lang="en-US" dirty="0" smtClean="0"/>
              <a:t> found radio to be the most effective mass medium for communicating agricultural practices.</a:t>
            </a:r>
          </a:p>
          <a:p>
            <a:pPr>
              <a:buNone/>
            </a:pP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buFont typeface="Wingdings" pitchFamily="2" charset="2"/>
              <a:buChar char="v"/>
            </a:pPr>
            <a:r>
              <a:rPr lang="en-US" b="1" dirty="0" smtClean="0"/>
              <a:t>Audio-Visual Aids :</a:t>
            </a:r>
            <a:endParaRPr lang="en-US" dirty="0" smtClean="0"/>
          </a:p>
          <a:p>
            <a:pPr lvl="0"/>
            <a:r>
              <a:rPr lang="en-US" b="1" dirty="0" smtClean="0"/>
              <a:t>S K Reddy (1966) and T </a:t>
            </a:r>
            <a:r>
              <a:rPr lang="en-US" b="1" dirty="0" err="1" smtClean="0"/>
              <a:t>Somasundaram</a:t>
            </a:r>
            <a:r>
              <a:rPr lang="en-US" b="1" dirty="0" smtClean="0"/>
              <a:t> (1967)</a:t>
            </a:r>
            <a:r>
              <a:rPr lang="en-US" dirty="0" smtClean="0"/>
              <a:t> have carried out studies on the effectiveness of the audio-visual method of communication. They have all found the method extremely useful to farmers. </a:t>
            </a:r>
          </a:p>
          <a:p>
            <a:pPr lvl="0">
              <a:buFont typeface="Wingdings" pitchFamily="2" charset="2"/>
              <a:buChar char="v"/>
            </a:pPr>
            <a:r>
              <a:rPr lang="en-US" b="1" dirty="0" smtClean="0"/>
              <a:t>Combination of Methods :</a:t>
            </a:r>
            <a:endParaRPr lang="en-US" dirty="0" smtClean="0"/>
          </a:p>
          <a:p>
            <a:pPr lvl="0"/>
            <a:r>
              <a:rPr lang="en-US" b="1" dirty="0" smtClean="0"/>
              <a:t>A K </a:t>
            </a:r>
            <a:r>
              <a:rPr lang="en-US" b="1" dirty="0" err="1" smtClean="0"/>
              <a:t>Jalihal</a:t>
            </a:r>
            <a:r>
              <a:rPr lang="en-US" b="1" dirty="0" smtClean="0"/>
              <a:t> (1965), S </a:t>
            </a:r>
            <a:r>
              <a:rPr lang="en-US" b="1" dirty="0" err="1" smtClean="0"/>
              <a:t>S</a:t>
            </a:r>
            <a:r>
              <a:rPr lang="en-US" b="1" dirty="0" smtClean="0"/>
              <a:t> </a:t>
            </a:r>
            <a:r>
              <a:rPr lang="en-US" b="1" dirty="0" err="1" smtClean="0"/>
              <a:t>Manker</a:t>
            </a:r>
            <a:r>
              <a:rPr lang="en-US" b="1" dirty="0" smtClean="0"/>
              <a:t>(1966), CSS </a:t>
            </a:r>
            <a:r>
              <a:rPr lang="en-US" b="1" dirty="0" err="1" smtClean="0"/>
              <a:t>Rao</a:t>
            </a:r>
            <a:r>
              <a:rPr lang="en-US" b="1" dirty="0" smtClean="0"/>
              <a:t> (1966), </a:t>
            </a:r>
            <a:r>
              <a:rPr lang="en-US" b="1" dirty="0" err="1" smtClean="0"/>
              <a:t>Mahajan</a:t>
            </a:r>
            <a:r>
              <a:rPr lang="en-US" b="1" dirty="0" smtClean="0"/>
              <a:t> (1966) </a:t>
            </a:r>
            <a:r>
              <a:rPr lang="en-US" dirty="0" smtClean="0"/>
              <a:t>have studied the combined use of several different methods as the best way to communicate ideas to farmers.</a:t>
            </a:r>
          </a:p>
          <a:p>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None/>
            </a:pPr>
            <a:r>
              <a:rPr lang="en-US" b="1" dirty="0" smtClean="0"/>
              <a:t>(d) </a:t>
            </a:r>
            <a:r>
              <a:rPr lang="en-US" b="1" i="1" dirty="0" smtClean="0"/>
              <a:t>Peoples Participation and Decision making</a:t>
            </a:r>
            <a:endParaRPr lang="en-US" b="1" dirty="0" smtClean="0"/>
          </a:p>
          <a:p>
            <a:r>
              <a:rPr lang="en-US" dirty="0" smtClean="0"/>
              <a:t>The success of CDP depends on people’s participation. Several empirical studies have been undertaken as follows: </a:t>
            </a:r>
          </a:p>
          <a:p>
            <a:r>
              <a:rPr lang="en-US" b="1" dirty="0" err="1" smtClean="0"/>
              <a:t>Programme</a:t>
            </a:r>
            <a:r>
              <a:rPr lang="en-US" b="1" dirty="0" smtClean="0"/>
              <a:t> Evaluation </a:t>
            </a:r>
            <a:r>
              <a:rPr lang="en-US" b="1" dirty="0" err="1" smtClean="0"/>
              <a:t>Organisation</a:t>
            </a:r>
            <a:r>
              <a:rPr lang="en-US" dirty="0" smtClean="0"/>
              <a:t> and scholars like </a:t>
            </a:r>
            <a:r>
              <a:rPr lang="en-US" b="1" dirty="0" smtClean="0"/>
              <a:t>N R </a:t>
            </a:r>
            <a:r>
              <a:rPr lang="en-US" b="1" dirty="0" err="1" smtClean="0"/>
              <a:t>Inamdar</a:t>
            </a:r>
            <a:r>
              <a:rPr lang="en-US" b="1" dirty="0" smtClean="0"/>
              <a:t> (1967), K. S </a:t>
            </a:r>
            <a:r>
              <a:rPr lang="en-US" b="1" dirty="0" err="1" smtClean="0"/>
              <a:t>Bhat</a:t>
            </a:r>
            <a:r>
              <a:rPr lang="en-US" b="1" dirty="0" smtClean="0"/>
              <a:t> (1967), and K </a:t>
            </a:r>
            <a:r>
              <a:rPr lang="en-US" b="1" dirty="0" err="1" smtClean="0"/>
              <a:t>Seshadri</a:t>
            </a:r>
            <a:r>
              <a:rPr lang="en-US" b="1" dirty="0" smtClean="0"/>
              <a:t> (1964)</a:t>
            </a:r>
            <a:r>
              <a:rPr lang="en-US" dirty="0" smtClean="0"/>
              <a:t> have shown how the objective of inducing people’s participation has been comparatively realized in the constructional program.</a:t>
            </a: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0">
              <a:buNone/>
            </a:pPr>
            <a:r>
              <a:rPr lang="en-US" b="1" i="1" dirty="0" smtClean="0"/>
              <a:t>(e) </a:t>
            </a:r>
            <a:r>
              <a:rPr lang="en-US" sz="2900" b="1" i="1" dirty="0" smtClean="0"/>
              <a:t>Leadership and its emerging trends</a:t>
            </a:r>
            <a:endParaRPr lang="en-US" sz="2900" b="1" dirty="0" smtClean="0"/>
          </a:p>
          <a:p>
            <a:r>
              <a:rPr lang="en-US" sz="2900" dirty="0" smtClean="0"/>
              <a:t>The Community Development </a:t>
            </a:r>
            <a:r>
              <a:rPr lang="en-US" sz="2900" dirty="0" err="1" smtClean="0"/>
              <a:t>Programme</a:t>
            </a:r>
            <a:r>
              <a:rPr lang="en-US" sz="2900" dirty="0" smtClean="0"/>
              <a:t> has from the very beginning emphasized the role of leaders of village communities. Studies over the same are as follows:</a:t>
            </a:r>
          </a:p>
          <a:p>
            <a:pPr lvl="0"/>
            <a:r>
              <a:rPr lang="en-US" sz="2900" b="1" dirty="0" smtClean="0"/>
              <a:t>SC </a:t>
            </a:r>
            <a:r>
              <a:rPr lang="en-US" sz="2900" b="1" dirty="0" err="1" smtClean="0"/>
              <a:t>Dube</a:t>
            </a:r>
            <a:r>
              <a:rPr lang="en-US" sz="2900" b="1" dirty="0" smtClean="0"/>
              <a:t>(1956)</a:t>
            </a:r>
            <a:r>
              <a:rPr lang="en-US" sz="2900" dirty="0" smtClean="0"/>
              <a:t> has outlined the change in the traditional structure of authority from </a:t>
            </a:r>
            <a:r>
              <a:rPr lang="en-US" sz="2900" dirty="0" err="1" smtClean="0"/>
              <a:t>ascriptive</a:t>
            </a:r>
            <a:r>
              <a:rPr lang="en-US" sz="2900" dirty="0" smtClean="0"/>
              <a:t> order to status based on achievement.</a:t>
            </a:r>
          </a:p>
          <a:p>
            <a:pPr lvl="0"/>
            <a:r>
              <a:rPr lang="en-US" sz="2900" b="1" dirty="0" smtClean="0"/>
              <a:t>Daniel </a:t>
            </a:r>
            <a:r>
              <a:rPr lang="en-US" sz="2900" b="1" dirty="0" err="1" smtClean="0"/>
              <a:t>Thorner</a:t>
            </a:r>
            <a:r>
              <a:rPr lang="en-US" sz="2900" b="1" dirty="0" smtClean="0"/>
              <a:t>(1956), </a:t>
            </a:r>
            <a:r>
              <a:rPr lang="en-US" sz="2900" b="1" dirty="0" err="1" smtClean="0"/>
              <a:t>Yogendra</a:t>
            </a:r>
            <a:r>
              <a:rPr lang="en-US" sz="2900" b="1" dirty="0" smtClean="0"/>
              <a:t> Singh(1968), and AR Desai(1961)</a:t>
            </a:r>
            <a:r>
              <a:rPr lang="en-US" sz="2900" dirty="0" smtClean="0"/>
              <a:t> have analyzed emerging power structure. According to him the upper castes and classes still dominate the village although the challenge from the lower castes and classes has increased.</a:t>
            </a:r>
          </a:p>
          <a:p>
            <a:pPr lvl="0"/>
            <a:r>
              <a:rPr lang="en-US" sz="2900" b="1" dirty="0" smtClean="0"/>
              <a:t>KS </a:t>
            </a:r>
            <a:r>
              <a:rPr lang="en-US" sz="2900" b="1" dirty="0" err="1" smtClean="0"/>
              <a:t>Bhat’s</a:t>
            </a:r>
            <a:r>
              <a:rPr lang="en-US" sz="2900" b="1" dirty="0" smtClean="0"/>
              <a:t> s(1967)</a:t>
            </a:r>
            <a:r>
              <a:rPr lang="en-US" sz="2900" dirty="0" smtClean="0"/>
              <a:t> study in Mysore is that emerging leadership is economically better off and has a better educational background.</a:t>
            </a:r>
          </a:p>
          <a:p>
            <a:pPr lvl="0"/>
            <a:r>
              <a:rPr lang="en-US" sz="2900" b="1" dirty="0" smtClean="0"/>
              <a:t>BN Singh (1969)</a:t>
            </a:r>
            <a:r>
              <a:rPr lang="en-US" sz="2900" dirty="0" smtClean="0"/>
              <a:t> points out that the new types of leaders belonged to the middle or younger age group and came from the upper-middle or middle-income groups. According to him, leadership is gradually moving away from the traditional and autocratic to the democratic pattern in Community Development.</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buNone/>
            </a:pPr>
            <a:r>
              <a:rPr lang="en-US" b="1" i="1" dirty="0" smtClean="0"/>
              <a:t>(f) Institutional Development</a:t>
            </a:r>
            <a:endParaRPr lang="en-US" b="1" dirty="0" smtClean="0"/>
          </a:p>
          <a:p>
            <a:r>
              <a:rPr lang="en-US" dirty="0" smtClean="0"/>
              <a:t>In the earlier stages of the program, it was envisaged that every village should have three basic institutions-a </a:t>
            </a:r>
            <a:r>
              <a:rPr lang="en-US" dirty="0" err="1" smtClean="0"/>
              <a:t>Panchayat</a:t>
            </a:r>
            <a:r>
              <a:rPr lang="en-US" dirty="0" smtClean="0"/>
              <a:t>, a Cooperative, and a School.</a:t>
            </a:r>
          </a:p>
          <a:p>
            <a:r>
              <a:rPr lang="en-US" b="1" dirty="0" smtClean="0"/>
              <a:t>K N </a:t>
            </a:r>
            <a:r>
              <a:rPr lang="en-US" b="1" dirty="0" err="1" smtClean="0"/>
              <a:t>Srivastava</a:t>
            </a:r>
            <a:r>
              <a:rPr lang="en-US" b="1" dirty="0" smtClean="0"/>
              <a:t> (1962), </a:t>
            </a:r>
            <a:r>
              <a:rPr lang="en-US" b="1" dirty="0" err="1" smtClean="0"/>
              <a:t>Sen</a:t>
            </a:r>
            <a:r>
              <a:rPr lang="en-US" b="1" dirty="0" smtClean="0"/>
              <a:t> and Roy (1966)</a:t>
            </a:r>
            <a:r>
              <a:rPr lang="en-US" dirty="0" smtClean="0"/>
              <a:t> from their studies conclude that with the organization of community </a:t>
            </a:r>
            <a:r>
              <a:rPr lang="en-US" dirty="0" err="1" smtClean="0"/>
              <a:t>centres</a:t>
            </a:r>
            <a:r>
              <a:rPr lang="en-US" dirty="0" smtClean="0"/>
              <a:t> such as youth </a:t>
            </a:r>
            <a:r>
              <a:rPr lang="en-US" dirty="0" err="1" smtClean="0"/>
              <a:t>clubs,Mahila</a:t>
            </a:r>
            <a:r>
              <a:rPr lang="en-US" dirty="0" smtClean="0"/>
              <a:t> </a:t>
            </a:r>
            <a:r>
              <a:rPr lang="en-US" dirty="0" err="1" smtClean="0"/>
              <a:t>Mandals</a:t>
            </a:r>
            <a:r>
              <a:rPr lang="en-US" dirty="0" smtClean="0"/>
              <a:t>, reading rooms, libraries has partially fulfilled one of the objectives of Community Development </a:t>
            </a:r>
            <a:r>
              <a:rPr lang="en-US" dirty="0" err="1" smtClean="0"/>
              <a:t>Programm</a:t>
            </a: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buNone/>
            </a:pPr>
            <a:r>
              <a:rPr lang="en-US" b="1" i="1" dirty="0" smtClean="0"/>
              <a:t>(g) Planned Change due to CDP</a:t>
            </a:r>
          </a:p>
          <a:p>
            <a:pPr>
              <a:buNone/>
            </a:pPr>
            <a:r>
              <a:rPr lang="en-US" dirty="0" smtClean="0"/>
              <a:t>Community Development has intensified some of the forces which had been already in operation.</a:t>
            </a:r>
          </a:p>
          <a:p>
            <a:pPr lvl="0"/>
            <a:r>
              <a:rPr lang="en-US" b="1" dirty="0" smtClean="0"/>
              <a:t>T S Epstein (1962)</a:t>
            </a:r>
            <a:r>
              <a:rPr lang="en-US" dirty="0" smtClean="0"/>
              <a:t> in his study of a Mysore village find that opportunities for economic development and social mobility were brought within the easy range of an interesting number of villagers through the Community Development </a:t>
            </a:r>
            <a:r>
              <a:rPr lang="en-US" dirty="0" err="1" smtClean="0"/>
              <a:t>Programme</a:t>
            </a:r>
            <a:r>
              <a:rPr lang="en-US" dirty="0" smtClean="0"/>
              <a:t>. </a:t>
            </a:r>
          </a:p>
          <a:p>
            <a:r>
              <a:rPr lang="en-US" b="1" dirty="0" smtClean="0"/>
              <a:t>Daniel </a:t>
            </a:r>
            <a:r>
              <a:rPr lang="en-US" b="1" dirty="0" err="1" smtClean="0"/>
              <a:t>Lemer</a:t>
            </a:r>
            <a:r>
              <a:rPr lang="en-US" b="1" dirty="0" smtClean="0"/>
              <a:t> (1968)</a:t>
            </a:r>
            <a:r>
              <a:rPr lang="en-US" dirty="0" smtClean="0"/>
              <a:t>also points out that because of improvement in communication, the spread of literacy, political education, the greater use of radio and newspapers, the people in rural areas are fast becoming members of a participant society.</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t>At the same time, CDP has also created some drawbacks : </a:t>
            </a:r>
          </a:p>
          <a:p>
            <a:pPr lvl="0"/>
            <a:r>
              <a:rPr lang="en-US" b="1" dirty="0" smtClean="0"/>
              <a:t>L K </a:t>
            </a:r>
            <a:r>
              <a:rPr lang="en-US" b="1" dirty="0" err="1" smtClean="0"/>
              <a:t>Mahapatra</a:t>
            </a:r>
            <a:r>
              <a:rPr lang="en-US" b="1" dirty="0" smtClean="0"/>
              <a:t> (1966), </a:t>
            </a:r>
            <a:r>
              <a:rPr lang="en-US" b="1" dirty="0" err="1" smtClean="0"/>
              <a:t>Dube</a:t>
            </a:r>
            <a:r>
              <a:rPr lang="en-US" b="1" dirty="0" smtClean="0"/>
              <a:t> (1968), B Singh (1966) and N </a:t>
            </a:r>
            <a:r>
              <a:rPr lang="en-US" b="1" dirty="0" err="1" smtClean="0"/>
              <a:t>Patnaik</a:t>
            </a:r>
            <a:r>
              <a:rPr lang="en-US" b="1" dirty="0" smtClean="0"/>
              <a:t> (1969)</a:t>
            </a:r>
            <a:r>
              <a:rPr lang="en-US" dirty="0" smtClean="0"/>
              <a:t> have pointed out that intensification of activities due to CDP at the village level has created a conflict between the traditionalists and modernists.</a:t>
            </a:r>
          </a:p>
          <a:p>
            <a:pPr lvl="0"/>
            <a:r>
              <a:rPr lang="en-US" b="1" dirty="0" err="1" smtClean="0"/>
              <a:t>Dube</a:t>
            </a:r>
            <a:r>
              <a:rPr lang="en-US" b="1" dirty="0" smtClean="0"/>
              <a:t> (1968), DN </a:t>
            </a:r>
            <a:r>
              <a:rPr lang="en-US" b="1" dirty="0" err="1" smtClean="0"/>
              <a:t>Majumdar</a:t>
            </a:r>
            <a:r>
              <a:rPr lang="en-US" b="1" dirty="0" smtClean="0"/>
              <a:t> (1962), and A R Desai (1962)</a:t>
            </a:r>
            <a:r>
              <a:rPr lang="en-US" dirty="0" smtClean="0"/>
              <a:t> have pointed out that most of the advantages of community development went to the economically and socially powerful classes.</a:t>
            </a:r>
          </a:p>
          <a:p>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b="1" dirty="0" smtClean="0"/>
              <a:t>two survey reports</a:t>
            </a:r>
            <a:r>
              <a:rPr lang="en-US" dirty="0" smtClean="0"/>
              <a:t> by </a:t>
            </a:r>
            <a:r>
              <a:rPr lang="en-US" b="1" dirty="0" smtClean="0"/>
              <a:t>RN </a:t>
            </a:r>
            <a:r>
              <a:rPr lang="en-US" b="1" dirty="0" err="1" smtClean="0"/>
              <a:t>Haldipur</a:t>
            </a:r>
            <a:r>
              <a:rPr lang="en-US" dirty="0" smtClean="0"/>
              <a:t> relate to Sociology of Development. In the first report, he has covered studies on Community Development and in the other, on </a:t>
            </a:r>
            <a:r>
              <a:rPr lang="en-US" dirty="0" err="1" smtClean="0"/>
              <a:t>Panchayati</a:t>
            </a:r>
            <a:r>
              <a:rPr lang="en-US" dirty="0" smtClean="0"/>
              <a:t> Raj.</a:t>
            </a:r>
          </a:p>
          <a:p>
            <a:r>
              <a:rPr lang="en-US" dirty="0" smtClean="0"/>
              <a:t>With the advent of the planning era in India soon after independence, and with the inauguration of the community development program on October 2, 1952, there has been </a:t>
            </a:r>
            <a:r>
              <a:rPr lang="en-US" b="1" dirty="0" smtClean="0"/>
              <a:t>a spate of studies on the same.</a:t>
            </a:r>
          </a:p>
          <a:p>
            <a:endParaRPr lang="en-US" dirty="0"/>
          </a:p>
        </p:txBody>
      </p:sp>
      <p:sp>
        <p:nvSpPr>
          <p:cNvPr id="3" name="Title 2"/>
          <p:cNvSpPr>
            <a:spLocks noGrp="1"/>
          </p:cNvSpPr>
          <p:nvPr>
            <p:ph type="title"/>
          </p:nvPr>
        </p:nvSpPr>
        <p:spPr/>
        <p:txBody>
          <a:bodyPr>
            <a:normAutofit fontScale="90000"/>
          </a:bodyPr>
          <a:lstStyle/>
          <a:p>
            <a:pPr lvl="0"/>
            <a:r>
              <a:rPr lang="en-US" dirty="0" smtClean="0"/>
              <a:t>1. </a:t>
            </a:r>
            <a:r>
              <a:rPr lang="en-US" u="sng" dirty="0" smtClean="0"/>
              <a:t>Introduction</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(h) </a:t>
            </a:r>
            <a:r>
              <a:rPr lang="en-US" b="1" i="1" dirty="0" smtClean="0"/>
              <a:t>CDP as building up morale, motivation, and levels of aspiration</a:t>
            </a:r>
          </a:p>
          <a:p>
            <a:pPr lvl="0">
              <a:buNone/>
            </a:pPr>
            <a:r>
              <a:rPr lang="en-US" b="1" dirty="0" smtClean="0"/>
              <a:t>D N </a:t>
            </a:r>
            <a:r>
              <a:rPr lang="en-US" b="1" dirty="0" err="1" smtClean="0"/>
              <a:t>Sinha</a:t>
            </a:r>
            <a:r>
              <a:rPr lang="en-US" b="1" dirty="0" smtClean="0"/>
              <a:t> (1966) and </a:t>
            </a:r>
            <a:r>
              <a:rPr lang="en-US" b="1" dirty="0" err="1" smtClean="0"/>
              <a:t>Srivastava</a:t>
            </a:r>
            <a:r>
              <a:rPr lang="en-US" b="1" dirty="0" smtClean="0"/>
              <a:t> (1970)</a:t>
            </a:r>
            <a:r>
              <a:rPr lang="en-US" dirty="0" smtClean="0"/>
              <a:t> have studied levels of aspirations and motivation of rural people with reference to community development. They display greater concern for bare necessities of life and are not diverted by needs and goals beyond their span of attainment.</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None/>
            </a:pPr>
            <a:r>
              <a:rPr lang="en-US" b="1" i="1" u="sng" dirty="0" smtClean="0"/>
              <a:t>(</a:t>
            </a:r>
            <a:r>
              <a:rPr lang="en-US" b="1" i="1" u="sng" dirty="0" err="1" smtClean="0"/>
              <a:t>i</a:t>
            </a:r>
            <a:r>
              <a:rPr lang="en-US" b="1" i="1" u="sng" dirty="0" smtClean="0"/>
              <a:t>) Impact of Community Development</a:t>
            </a:r>
          </a:p>
          <a:p>
            <a:pPr>
              <a:buNone/>
            </a:pPr>
            <a:r>
              <a:rPr lang="en-US" sz="2400" dirty="0" smtClean="0"/>
              <a:t>Its impact can be seen in the following aspects : -</a:t>
            </a:r>
            <a:r>
              <a:rPr lang="en-US" dirty="0" smtClean="0"/>
              <a:t> </a:t>
            </a:r>
          </a:p>
          <a:p>
            <a:pPr lvl="0"/>
            <a:r>
              <a:rPr lang="en-US" b="1" dirty="0" smtClean="0"/>
              <a:t>Agriculture and Allied </a:t>
            </a:r>
            <a:r>
              <a:rPr lang="en-US" b="1" dirty="0" err="1" smtClean="0"/>
              <a:t>Programmes</a:t>
            </a:r>
            <a:endParaRPr lang="en-US" dirty="0" smtClean="0"/>
          </a:p>
          <a:p>
            <a:pPr lvl="0"/>
            <a:r>
              <a:rPr lang="en-US" b="1" dirty="0" smtClean="0"/>
              <a:t>Peoples Participation and Attitude</a:t>
            </a:r>
            <a:endParaRPr lang="en-US" dirty="0" smtClean="0"/>
          </a:p>
          <a:p>
            <a:pPr lvl="0"/>
            <a:r>
              <a:rPr lang="en-US" b="1" dirty="0" smtClean="0"/>
              <a:t>Impact on Rural Leadership</a:t>
            </a:r>
            <a:endParaRPr lang="en-US" dirty="0" smtClean="0"/>
          </a:p>
          <a:p>
            <a:pPr lvl="0"/>
            <a:r>
              <a:rPr lang="en-US" b="1" dirty="0" smtClean="0"/>
              <a:t>Impact on Cultural Development</a:t>
            </a:r>
            <a:endParaRPr lang="en-US" dirty="0" smtClean="0"/>
          </a:p>
          <a:p>
            <a:pPr lvl="0"/>
            <a:r>
              <a:rPr lang="en-US" b="1" dirty="0" smtClean="0"/>
              <a:t>Community Development and Integrated Area Development</a:t>
            </a:r>
            <a:endParaRPr lang="en-US" dirty="0" smtClean="0"/>
          </a:p>
          <a:p>
            <a:pPr lvl="0"/>
            <a:r>
              <a:rPr lang="en-US" b="1" dirty="0" smtClean="0"/>
              <a:t>Green Revolution and its Emerging Trends</a:t>
            </a: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2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Several scholars have written on the impact of Community Development. </a:t>
            </a:r>
            <a:r>
              <a:rPr lang="en-US" b="1" dirty="0" err="1" smtClean="0"/>
              <a:t>Ensminger</a:t>
            </a:r>
            <a:r>
              <a:rPr lang="en-US" b="1" dirty="0" smtClean="0"/>
              <a:t> (1971), Epstein (1962), </a:t>
            </a:r>
            <a:r>
              <a:rPr lang="en-US" b="1" dirty="0" err="1" smtClean="0"/>
              <a:t>Pande</a:t>
            </a:r>
            <a:r>
              <a:rPr lang="en-US" b="1" dirty="0" smtClean="0"/>
              <a:t> (1967) </a:t>
            </a:r>
            <a:r>
              <a:rPr lang="en-US" b="1" dirty="0" err="1" smtClean="0"/>
              <a:t>Sen</a:t>
            </a:r>
            <a:r>
              <a:rPr lang="en-US" b="1" dirty="0" smtClean="0"/>
              <a:t> and Roy (1966), </a:t>
            </a:r>
            <a:r>
              <a:rPr lang="en-US" b="1" dirty="0" err="1" smtClean="0"/>
              <a:t>Patnaik</a:t>
            </a:r>
            <a:r>
              <a:rPr lang="en-US" b="1" dirty="0" smtClean="0"/>
              <a:t> (1970) are some of them.</a:t>
            </a:r>
            <a:r>
              <a:rPr lang="en-US" dirty="0" smtClean="0"/>
              <a:t> A study covering the country as a whole was organized by the National Institute of Community Development in village India in 1966.</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b="1" dirty="0" smtClean="0"/>
              <a:t>RN </a:t>
            </a:r>
            <a:r>
              <a:rPr lang="en-US" b="1" dirty="0" err="1" smtClean="0"/>
              <a:t>Haldipur</a:t>
            </a:r>
            <a:r>
              <a:rPr lang="en-US" dirty="0" smtClean="0"/>
              <a:t> has pointed out that researches on the following topics need promotion on a priority basis : </a:t>
            </a:r>
          </a:p>
          <a:p>
            <a:pPr>
              <a:buFont typeface="Wingdings" pitchFamily="2" charset="2"/>
              <a:buChar char="v"/>
            </a:pPr>
            <a:r>
              <a:rPr lang="en-US" b="1" dirty="0" smtClean="0"/>
              <a:t>Changing social structure and value system</a:t>
            </a:r>
            <a:endParaRPr lang="en-US" dirty="0" smtClean="0"/>
          </a:p>
          <a:p>
            <a:pPr>
              <a:buFont typeface="Wingdings" pitchFamily="2" charset="2"/>
              <a:buChar char="v"/>
            </a:pPr>
            <a:r>
              <a:rPr lang="en-US" b="1" dirty="0" smtClean="0"/>
              <a:t>Concept of viable rural communities</a:t>
            </a:r>
            <a:endParaRPr lang="en-US" dirty="0" smtClean="0"/>
          </a:p>
          <a:p>
            <a:pPr>
              <a:buFont typeface="Wingdings" pitchFamily="2" charset="2"/>
              <a:buChar char="v"/>
            </a:pPr>
            <a:r>
              <a:rPr lang="en-US" b="1" dirty="0" smtClean="0"/>
              <a:t>Perception of national goals and local needs</a:t>
            </a:r>
            <a:endParaRPr lang="en-US" dirty="0" smtClean="0"/>
          </a:p>
          <a:p>
            <a:pPr>
              <a:buFont typeface="Wingdings" pitchFamily="2" charset="2"/>
              <a:buChar char="v"/>
            </a:pPr>
            <a:r>
              <a:rPr lang="en-US" b="1" dirty="0" smtClean="0"/>
              <a:t>Extension functionaries with reference to role perception and role-playing.</a:t>
            </a:r>
            <a:endParaRPr lang="en-US" dirty="0" smtClean="0"/>
          </a:p>
          <a:p>
            <a:pPr>
              <a:buFont typeface="Wingdings" pitchFamily="2" charset="2"/>
              <a:buChar char="v"/>
            </a:pPr>
            <a:r>
              <a:rPr lang="en-US" b="1" dirty="0" smtClean="0"/>
              <a:t>Role of spatial planning and </a:t>
            </a:r>
            <a:r>
              <a:rPr lang="en-US" b="1" dirty="0" err="1" smtClean="0"/>
              <a:t>locational</a:t>
            </a:r>
            <a:r>
              <a:rPr lang="en-US" b="1" dirty="0" smtClean="0"/>
              <a:t> analysis.</a:t>
            </a:r>
            <a:endParaRPr lang="en-US" dirty="0" smtClean="0"/>
          </a:p>
          <a:p>
            <a:pPr>
              <a:buFont typeface="Wingdings" pitchFamily="2" charset="2"/>
              <a:buChar char="v"/>
            </a:pPr>
            <a:r>
              <a:rPr lang="en-US" b="1" dirty="0" smtClean="0"/>
              <a:t>Human and social consequences of changes brought about in the villages.</a:t>
            </a:r>
            <a:endParaRPr lang="en-US" dirty="0"/>
          </a:p>
        </p:txBody>
      </p:sp>
      <p:sp>
        <p:nvSpPr>
          <p:cNvPr id="3" name="Title 2"/>
          <p:cNvSpPr>
            <a:spLocks noGrp="1"/>
          </p:cNvSpPr>
          <p:nvPr>
            <p:ph type="title"/>
          </p:nvPr>
        </p:nvSpPr>
        <p:spPr/>
        <p:txBody>
          <a:bodyPr>
            <a:normAutofit fontScale="90000"/>
          </a:bodyPr>
          <a:lstStyle/>
          <a:p>
            <a:pPr lvl="0"/>
            <a:r>
              <a:rPr lang="en-US" dirty="0" smtClean="0"/>
              <a:t/>
            </a:r>
            <a:br>
              <a:rPr lang="en-US" dirty="0" smtClean="0"/>
            </a:br>
            <a:r>
              <a:rPr lang="en-US" dirty="0" smtClean="0"/>
              <a:t>7. </a:t>
            </a:r>
            <a:r>
              <a:rPr lang="en-US" u="sng" dirty="0" smtClean="0"/>
              <a:t>Research Gaps</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err="1" smtClean="0"/>
              <a:t>Haldipur</a:t>
            </a:r>
            <a:r>
              <a:rPr lang="en-US" b="1" dirty="0" smtClean="0"/>
              <a:t>, RN</a:t>
            </a:r>
            <a:endParaRPr lang="en-US" dirty="0" smtClean="0"/>
          </a:p>
          <a:p>
            <a:pPr>
              <a:buNone/>
            </a:pPr>
            <a:r>
              <a:rPr lang="en-US" dirty="0" smtClean="0"/>
              <a:t>        1974: “Sociology of Community   		            Development and </a:t>
            </a:r>
            <a:r>
              <a:rPr lang="en-US" dirty="0" err="1" smtClean="0"/>
              <a:t>Panchayati</a:t>
            </a:r>
            <a:r>
              <a:rPr lang="en-US" dirty="0" smtClean="0"/>
              <a:t> Raj 		    (Part I): A Trend Report”, A survey            		    of Research in sociology and     		    social anthropology,Vol.2, Popular 		     Prakasan,Bombay,pp:30-61</a:t>
            </a:r>
          </a:p>
          <a:p>
            <a:pPr>
              <a:buNone/>
            </a:pPr>
            <a:endParaRPr lang="en-US" dirty="0"/>
          </a:p>
        </p:txBody>
      </p:sp>
      <p:sp>
        <p:nvSpPr>
          <p:cNvPr id="3" name="Title 2"/>
          <p:cNvSpPr>
            <a:spLocks noGrp="1"/>
          </p:cNvSpPr>
          <p:nvPr>
            <p:ph type="title"/>
          </p:nvPr>
        </p:nvSpPr>
        <p:spPr/>
        <p:txBody>
          <a:bodyPr>
            <a:normAutofit fontScale="90000"/>
          </a:bodyPr>
          <a:lstStyle/>
          <a:p>
            <a:pPr lvl="0"/>
            <a:r>
              <a:rPr lang="en-US" dirty="0" smtClean="0"/>
              <a:t/>
            </a:r>
            <a:br>
              <a:rPr lang="en-US" dirty="0" smtClean="0"/>
            </a:br>
            <a:r>
              <a:rPr lang="en-US" dirty="0" smtClean="0"/>
              <a:t>8. </a:t>
            </a:r>
            <a:r>
              <a:rPr lang="en-US" u="sng" dirty="0" smtClean="0"/>
              <a:t>References</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According to the erstwhile </a:t>
            </a:r>
            <a:r>
              <a:rPr lang="en-US" b="1" dirty="0" smtClean="0"/>
              <a:t>Planning Commission of India</a:t>
            </a:r>
            <a:r>
              <a:rPr lang="en-US" dirty="0" smtClean="0"/>
              <a:t>, Community Development is an attempt to bring about a social and economic transformation of village life through the efforts of people themselves. </a:t>
            </a:r>
          </a:p>
          <a:p>
            <a:r>
              <a:rPr lang="en-US" dirty="0" smtClean="0"/>
              <a:t>It is also </a:t>
            </a:r>
            <a:r>
              <a:rPr lang="en-US" b="1" dirty="0" smtClean="0"/>
              <a:t>defined as a movement</a:t>
            </a:r>
            <a:r>
              <a:rPr lang="en-US" dirty="0" smtClean="0"/>
              <a:t> designed to promote better living for the whole community with active participation and on the initiative of the community.</a:t>
            </a:r>
          </a:p>
          <a:p>
            <a:endParaRPr lang="en-US" dirty="0"/>
          </a:p>
        </p:txBody>
      </p:sp>
      <p:sp>
        <p:nvSpPr>
          <p:cNvPr id="3" name="Title 2"/>
          <p:cNvSpPr>
            <a:spLocks noGrp="1"/>
          </p:cNvSpPr>
          <p:nvPr>
            <p:ph type="title"/>
          </p:nvPr>
        </p:nvSpPr>
        <p:spPr/>
        <p:txBody>
          <a:bodyPr>
            <a:normAutofit fontScale="90000"/>
          </a:bodyPr>
          <a:lstStyle/>
          <a:p>
            <a:pPr lvl="0"/>
            <a:r>
              <a:rPr lang="en-US" u="sng" dirty="0" smtClean="0"/>
              <a:t/>
            </a:r>
            <a:br>
              <a:rPr lang="en-US" u="sng" dirty="0" smtClean="0"/>
            </a:br>
            <a:r>
              <a:rPr lang="en-US" sz="3600" dirty="0" smtClean="0"/>
              <a:t>2. </a:t>
            </a:r>
            <a:r>
              <a:rPr lang="en-US" sz="3600" u="sng" dirty="0" smtClean="0"/>
              <a:t>Meaning of Community Development</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t>The </a:t>
            </a:r>
            <a:r>
              <a:rPr lang="en-US" b="1" dirty="0" smtClean="0"/>
              <a:t>history of CDP</a:t>
            </a:r>
            <a:r>
              <a:rPr lang="en-US" dirty="0" smtClean="0"/>
              <a:t>  can be divided into </a:t>
            </a:r>
            <a:r>
              <a:rPr lang="en-US" b="1" dirty="0" smtClean="0"/>
              <a:t>two stages</a:t>
            </a:r>
            <a:r>
              <a:rPr lang="en-US" dirty="0" smtClean="0"/>
              <a:t> :</a:t>
            </a:r>
          </a:p>
          <a:p>
            <a:pPr>
              <a:buNone/>
            </a:pPr>
            <a:endParaRPr lang="en-US" dirty="0" smtClean="0"/>
          </a:p>
          <a:p>
            <a:pPr marL="681228" indent="-571500">
              <a:buNone/>
            </a:pPr>
            <a:r>
              <a:rPr lang="en-US" b="1" dirty="0" smtClean="0"/>
              <a:t>1) Prior to the launching</a:t>
            </a:r>
            <a:r>
              <a:rPr lang="en-US" dirty="0" smtClean="0"/>
              <a:t> of community projects which can be further divided as :</a:t>
            </a:r>
          </a:p>
          <a:p>
            <a:pPr marL="624078" lvl="0" indent="-514350">
              <a:buFont typeface="+mj-lt"/>
              <a:buAutoNum type="alphaLcParenR"/>
            </a:pPr>
            <a:r>
              <a:rPr lang="en-US" dirty="0" smtClean="0"/>
              <a:t>Early pioneering efforts (1921-30) and </a:t>
            </a:r>
          </a:p>
          <a:p>
            <a:pPr marL="624078" lvl="0" indent="-514350">
              <a:buFont typeface="+mj-lt"/>
              <a:buAutoNum type="alphaLcParenR"/>
            </a:pPr>
            <a:r>
              <a:rPr lang="en-US" dirty="0" smtClean="0"/>
              <a:t> the period of experimentation (1945-52)</a:t>
            </a:r>
          </a:p>
          <a:p>
            <a:pPr marL="624078" lvl="0" indent="-514350">
              <a:buFont typeface="+mj-lt"/>
              <a:buAutoNum type="alphaLcParenR"/>
            </a:pPr>
            <a:endParaRPr lang="en-US" dirty="0" smtClean="0"/>
          </a:p>
          <a:p>
            <a:pPr marL="681228" indent="-571500">
              <a:buNone/>
            </a:pPr>
            <a:r>
              <a:rPr lang="en-US" dirty="0" smtClean="0"/>
              <a:t>2)</a:t>
            </a:r>
            <a:r>
              <a:rPr lang="en-US" b="1" dirty="0" smtClean="0"/>
              <a:t> After the launching</a:t>
            </a:r>
            <a:r>
              <a:rPr lang="en-US" dirty="0" smtClean="0"/>
              <a:t> of CDP beginning 1952</a:t>
            </a:r>
          </a:p>
          <a:p>
            <a:pPr marL="681228" indent="-571500">
              <a:buNone/>
            </a:pPr>
            <a:endParaRPr lang="en-US" b="1" dirty="0" smtClean="0"/>
          </a:p>
          <a:p>
            <a:pPr>
              <a:buNone/>
            </a:pPr>
            <a:r>
              <a:rPr lang="en-US" b="1" dirty="0" smtClean="0"/>
              <a:t>SC Jain(1967)</a:t>
            </a:r>
            <a:r>
              <a:rPr lang="en-US" dirty="0" smtClean="0"/>
              <a:t> divided this stage into </a:t>
            </a:r>
            <a:r>
              <a:rPr lang="en-US" b="1" dirty="0" smtClean="0"/>
              <a:t>three phases</a:t>
            </a:r>
            <a:r>
              <a:rPr lang="en-US" dirty="0" smtClean="0"/>
              <a:t> as :</a:t>
            </a:r>
          </a:p>
          <a:p>
            <a:pPr marL="624078" lvl="0" indent="-514350">
              <a:buFont typeface="+mj-lt"/>
              <a:buAutoNum type="alphaLcParenR"/>
            </a:pPr>
            <a:r>
              <a:rPr lang="en-US" dirty="0" smtClean="0"/>
              <a:t>Adoptive Administrative phase(1952-1955)</a:t>
            </a:r>
          </a:p>
          <a:p>
            <a:pPr marL="624078" lvl="0" indent="-514350">
              <a:buFont typeface="+mj-lt"/>
              <a:buAutoNum type="alphaLcParenR"/>
            </a:pPr>
            <a:r>
              <a:rPr lang="en-US" dirty="0" smtClean="0"/>
              <a:t>Integrative Technical phase (1956-1968)</a:t>
            </a:r>
          </a:p>
          <a:p>
            <a:pPr marL="624078" lvl="0" indent="-514350">
              <a:buFont typeface="+mj-lt"/>
              <a:buAutoNum type="alphaLcParenR"/>
            </a:pPr>
            <a:r>
              <a:rPr lang="en-US" dirty="0" smtClean="0"/>
              <a:t>Democratic-</a:t>
            </a:r>
            <a:r>
              <a:rPr lang="en-US" dirty="0" err="1" smtClean="0"/>
              <a:t>Decentralisation</a:t>
            </a:r>
            <a:r>
              <a:rPr lang="en-US" dirty="0" smtClean="0"/>
              <a:t> phase (1969 onwards) </a:t>
            </a:r>
          </a:p>
          <a:p>
            <a:pPr marL="681228" indent="-571500">
              <a:buNone/>
            </a:pPr>
            <a:endParaRPr lang="en-US" dirty="0" smtClean="0"/>
          </a:p>
          <a:p>
            <a:pPr marL="681228" lvl="0" indent="-571500">
              <a:buNone/>
            </a:pPr>
            <a:endParaRPr lang="en-US" dirty="0" smtClean="0"/>
          </a:p>
          <a:p>
            <a:pPr marL="624078" indent="-514350"/>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pPr lvl="0"/>
            <a:r>
              <a:rPr lang="en-US" u="sng" dirty="0" smtClean="0"/>
              <a:t/>
            </a:r>
            <a:br>
              <a:rPr lang="en-US" u="sng" dirty="0" smtClean="0"/>
            </a:br>
            <a:r>
              <a:rPr lang="en-US" dirty="0" smtClean="0"/>
              <a:t>3. </a:t>
            </a:r>
            <a:r>
              <a:rPr lang="en-US" u="sng" dirty="0" smtClean="0"/>
              <a:t>Historical Context</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0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0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fade">
                                      <p:cBhvr>
                                        <p:cTn id="37" dur="2000"/>
                                        <p:tgtEl>
                                          <p:spTgt spid="2">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2000"/>
                                        <p:tgtEl>
                                          <p:spTgt spid="2">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fade">
                                      <p:cBhvr>
                                        <p:cTn id="47"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dirty="0" smtClean="0"/>
              <a:t>Beginning with the studies of </a:t>
            </a:r>
            <a:r>
              <a:rPr lang="en-US" b="1" dirty="0" smtClean="0"/>
              <a:t>village social life</a:t>
            </a:r>
            <a:r>
              <a:rPr lang="en-US" dirty="0" smtClean="0"/>
              <a:t>, sociologist have paid attention to </a:t>
            </a:r>
            <a:r>
              <a:rPr lang="en-US" b="1" dirty="0" smtClean="0"/>
              <a:t>people’s participation</a:t>
            </a:r>
            <a:r>
              <a:rPr lang="en-US" dirty="0" smtClean="0"/>
              <a:t>, </a:t>
            </a:r>
            <a:r>
              <a:rPr lang="en-US" b="1" dirty="0" smtClean="0"/>
              <a:t>the process of decision making</a:t>
            </a:r>
            <a:r>
              <a:rPr lang="en-US" dirty="0" smtClean="0"/>
              <a:t>, </a:t>
            </a:r>
            <a:r>
              <a:rPr lang="en-US" b="1" dirty="0" smtClean="0"/>
              <a:t>emerging patterns of leadership</a:t>
            </a:r>
            <a:r>
              <a:rPr lang="en-US" dirty="0" smtClean="0"/>
              <a:t>, </a:t>
            </a:r>
            <a:r>
              <a:rPr lang="en-US" b="1" dirty="0" smtClean="0"/>
              <a:t>levels of aspiration</a:t>
            </a:r>
            <a:r>
              <a:rPr lang="en-US" dirty="0" smtClean="0"/>
              <a:t>, and the </a:t>
            </a:r>
            <a:r>
              <a:rPr lang="en-US" b="1" dirty="0" smtClean="0"/>
              <a:t>impact of community development</a:t>
            </a:r>
            <a:r>
              <a:rPr lang="en-US" dirty="0" smtClean="0"/>
              <a:t>.</a:t>
            </a:r>
          </a:p>
          <a:p>
            <a:endParaRPr lang="en-US" dirty="0"/>
          </a:p>
        </p:txBody>
      </p:sp>
      <p:sp>
        <p:nvSpPr>
          <p:cNvPr id="3" name="Title 2"/>
          <p:cNvSpPr>
            <a:spLocks noGrp="1"/>
          </p:cNvSpPr>
          <p:nvPr>
            <p:ph type="title"/>
          </p:nvPr>
        </p:nvSpPr>
        <p:spPr/>
        <p:txBody>
          <a:bodyPr>
            <a:normAutofit fontScale="90000"/>
          </a:bodyPr>
          <a:lstStyle/>
          <a:p>
            <a:pPr lvl="0"/>
            <a:r>
              <a:rPr lang="en-US" dirty="0" smtClean="0"/>
              <a:t/>
            </a:r>
            <a:br>
              <a:rPr lang="en-US" dirty="0" smtClean="0"/>
            </a:br>
            <a:r>
              <a:rPr lang="en-US" dirty="0" smtClean="0"/>
              <a:t>4.</a:t>
            </a:r>
            <a:r>
              <a:rPr lang="en-US" u="sng" dirty="0" smtClean="0"/>
              <a:t>Major Trends in Sociology of Community Development</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a:buNone/>
            </a:pPr>
            <a:r>
              <a:rPr lang="en-US" sz="5000" b="1" dirty="0" smtClean="0"/>
              <a:t>RN </a:t>
            </a:r>
            <a:r>
              <a:rPr lang="en-US" sz="5000" b="1" dirty="0" err="1" smtClean="0"/>
              <a:t>Haldipur</a:t>
            </a:r>
            <a:r>
              <a:rPr lang="en-US" sz="5000" dirty="0" smtClean="0"/>
              <a:t> states that the </a:t>
            </a:r>
            <a:r>
              <a:rPr lang="en-US" sz="5000" b="1" dirty="0" smtClean="0"/>
              <a:t>scope of this report</a:t>
            </a:r>
            <a:r>
              <a:rPr lang="en-US" sz="5000" dirty="0" smtClean="0"/>
              <a:t> is restricted to a survey of literature on rural community development. He argues that the process of Community Development involves changes in the different aspects of community life as it moves forward from a lower level to a higher integrating these changes to maintain identity and continuity of the system.</a:t>
            </a:r>
          </a:p>
          <a:p>
            <a:pPr>
              <a:buNone/>
            </a:pPr>
            <a:r>
              <a:rPr lang="en-US" sz="5000" dirty="0" smtClean="0"/>
              <a:t> </a:t>
            </a:r>
            <a:r>
              <a:rPr lang="en-US" sz="5000" b="1" dirty="0" smtClean="0"/>
              <a:t>According to him, studies relating to various aspects of CDP can be categorized into three categories</a:t>
            </a:r>
            <a:r>
              <a:rPr lang="en-US" sz="5000" dirty="0" smtClean="0"/>
              <a:t>: </a:t>
            </a:r>
          </a:p>
          <a:p>
            <a:pPr marL="624078" lvl="0" indent="-514350">
              <a:buFont typeface="+mj-lt"/>
              <a:buAutoNum type="alphaLcParenR"/>
            </a:pPr>
            <a:r>
              <a:rPr lang="en-US" sz="5000" dirty="0" smtClean="0"/>
              <a:t>The </a:t>
            </a:r>
            <a:r>
              <a:rPr lang="en-US" sz="5000" b="1" dirty="0" smtClean="0"/>
              <a:t>statistically oriented empirical survey</a:t>
            </a:r>
            <a:r>
              <a:rPr lang="en-US" sz="5000" dirty="0" smtClean="0"/>
              <a:t> where depth interview and participant and non-participant observation have been resorted to depending upon the nature and theme of research.</a:t>
            </a:r>
          </a:p>
          <a:p>
            <a:pPr marL="624078" lvl="0" indent="-514350">
              <a:buFont typeface="+mj-lt"/>
              <a:buAutoNum type="alphaLcParenR"/>
            </a:pPr>
            <a:r>
              <a:rPr lang="en-US" sz="5000" b="1" dirty="0" smtClean="0"/>
              <a:t>Case studies</a:t>
            </a:r>
            <a:r>
              <a:rPr lang="en-US" sz="5000" dirty="0" smtClean="0"/>
              <a:t> dealing with problems and processes of conceptual nature.</a:t>
            </a:r>
          </a:p>
          <a:p>
            <a:pPr marL="624078" lvl="0" indent="-514350">
              <a:buFont typeface="+mj-lt"/>
              <a:buAutoNum type="alphaLcParenR"/>
            </a:pPr>
            <a:r>
              <a:rPr lang="en-US" sz="5000" b="1" dirty="0" smtClean="0"/>
              <a:t>Impressionistic or descriptive writings</a:t>
            </a:r>
            <a:r>
              <a:rPr lang="en-US" sz="5000" dirty="0" smtClean="0"/>
              <a:t> arising out of actual participation in the program and its operation. </a:t>
            </a:r>
          </a:p>
          <a:p>
            <a:endParaRPr lang="en-US" dirty="0"/>
          </a:p>
        </p:txBody>
      </p:sp>
      <p:sp>
        <p:nvSpPr>
          <p:cNvPr id="3" name="Title 2"/>
          <p:cNvSpPr>
            <a:spLocks noGrp="1"/>
          </p:cNvSpPr>
          <p:nvPr>
            <p:ph type="title"/>
          </p:nvPr>
        </p:nvSpPr>
        <p:spPr/>
        <p:txBody>
          <a:bodyPr>
            <a:normAutofit fontScale="90000"/>
          </a:bodyPr>
          <a:lstStyle/>
          <a:p>
            <a:pPr lvl="0"/>
            <a:r>
              <a:rPr lang="en-US" dirty="0" smtClean="0"/>
              <a:t/>
            </a:r>
            <a:br>
              <a:rPr lang="en-US" dirty="0" smtClean="0"/>
            </a:br>
            <a:r>
              <a:rPr lang="en-US" sz="3600" dirty="0" smtClean="0"/>
              <a:t>5. </a:t>
            </a:r>
            <a:r>
              <a:rPr lang="en-US" sz="3600" u="sng" dirty="0" smtClean="0"/>
              <a:t>Scope and Conceptual Framework</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681228" lvl="0" indent="-571500">
              <a:buAutoNum type="alphaUcPeriod"/>
            </a:pPr>
            <a:r>
              <a:rPr lang="en-US" sz="3000" b="1" i="1" u="sng" dirty="0" smtClean="0"/>
              <a:t>Village Social Structure</a:t>
            </a:r>
          </a:p>
          <a:p>
            <a:pPr marL="681228" lvl="0" indent="-571500">
              <a:buNone/>
            </a:pPr>
            <a:endParaRPr lang="en-US" sz="3000" i="1" u="sng" dirty="0" smtClean="0"/>
          </a:p>
          <a:p>
            <a:pPr lvl="0"/>
            <a:r>
              <a:rPr lang="en-US" sz="3000" dirty="0" err="1" smtClean="0"/>
              <a:t>Focussing</a:t>
            </a:r>
            <a:r>
              <a:rPr lang="en-US" sz="3000" dirty="0" smtClean="0"/>
              <a:t> on caste structure, </a:t>
            </a:r>
            <a:r>
              <a:rPr lang="en-US" sz="3000" b="1" dirty="0" smtClean="0"/>
              <a:t>OC Cox (1948)</a:t>
            </a:r>
            <a:r>
              <a:rPr lang="en-US" sz="3000" dirty="0" smtClean="0"/>
              <a:t> found that caste structure in a village to be a labor structure, a system of interrelated services organized in specialized groups, and institutionalized in a religious matrix.</a:t>
            </a:r>
          </a:p>
          <a:p>
            <a:pPr lvl="0"/>
            <a:r>
              <a:rPr lang="en-US" sz="3000" b="1" dirty="0" smtClean="0"/>
              <a:t>G S </a:t>
            </a:r>
            <a:r>
              <a:rPr lang="en-US" sz="3000" b="1" dirty="0" err="1" smtClean="0"/>
              <a:t>Ghurye</a:t>
            </a:r>
            <a:r>
              <a:rPr lang="en-US" sz="3000" b="1" dirty="0" smtClean="0"/>
              <a:t> (l967)</a:t>
            </a:r>
            <a:r>
              <a:rPr lang="en-US" sz="3000" dirty="0" smtClean="0"/>
              <a:t> in his analytical account based on literature from the Vedic period to Indian independence has pointed to Changes in the caste structure.</a:t>
            </a:r>
          </a:p>
          <a:p>
            <a:r>
              <a:rPr lang="en-US" sz="3000" b="1" dirty="0" smtClean="0"/>
              <a:t>In recent times</a:t>
            </a:r>
            <a:r>
              <a:rPr lang="en-US" sz="3000" dirty="0" smtClean="0"/>
              <a:t>, studies have focused on the analysis of the village in terms of </a:t>
            </a:r>
            <a:r>
              <a:rPr lang="en-US" sz="3000" b="1" dirty="0" smtClean="0"/>
              <a:t>village unity or lack of it</a:t>
            </a:r>
            <a:r>
              <a:rPr lang="en-US" sz="3000" dirty="0" smtClean="0"/>
              <a:t>.</a:t>
            </a:r>
          </a:p>
          <a:p>
            <a:pPr lvl="0"/>
            <a:endParaRPr lang="en-US" dirty="0" smtClean="0"/>
          </a:p>
          <a:p>
            <a:pPr marL="681228" lvl="0" indent="-571500">
              <a:buNone/>
            </a:pPr>
            <a:endParaRPr lang="en-US" dirty="0" smtClean="0"/>
          </a:p>
          <a:p>
            <a:endParaRPr lang="en-US" dirty="0"/>
          </a:p>
        </p:txBody>
      </p:sp>
      <p:sp>
        <p:nvSpPr>
          <p:cNvPr id="3" name="Title 2"/>
          <p:cNvSpPr>
            <a:spLocks noGrp="1"/>
          </p:cNvSpPr>
          <p:nvPr>
            <p:ph type="title"/>
          </p:nvPr>
        </p:nvSpPr>
        <p:spPr/>
        <p:txBody>
          <a:bodyPr>
            <a:normAutofit fontScale="90000"/>
          </a:bodyPr>
          <a:lstStyle/>
          <a:p>
            <a:pPr lvl="0"/>
            <a:r>
              <a:rPr lang="en-US" dirty="0" smtClean="0"/>
              <a:t/>
            </a:r>
            <a:br>
              <a:rPr lang="en-US" dirty="0" smtClean="0"/>
            </a:br>
            <a:r>
              <a:rPr lang="en-US" dirty="0" smtClean="0"/>
              <a:t>6.</a:t>
            </a:r>
            <a:r>
              <a:rPr lang="en-US" u="sng" dirty="0" smtClean="0"/>
              <a:t>Various aspects of CDP</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2400" b="1" dirty="0" smtClean="0"/>
              <a:t>Scholars who point to the presence of unity are:</a:t>
            </a:r>
          </a:p>
          <a:p>
            <a:pPr>
              <a:buNone/>
            </a:pPr>
            <a:endParaRPr lang="en-US" sz="2400" dirty="0" smtClean="0"/>
          </a:p>
          <a:p>
            <a:pPr lvl="0"/>
            <a:r>
              <a:rPr lang="en-US" dirty="0" smtClean="0"/>
              <a:t>S C </a:t>
            </a:r>
            <a:r>
              <a:rPr lang="en-US" dirty="0" err="1" smtClean="0"/>
              <a:t>Dube</a:t>
            </a:r>
            <a:r>
              <a:rPr lang="en-US" dirty="0" smtClean="0"/>
              <a:t> (1966) and MN </a:t>
            </a:r>
            <a:r>
              <a:rPr lang="en-US" dirty="0" err="1" smtClean="0"/>
              <a:t>Srinivas</a:t>
            </a:r>
            <a:r>
              <a:rPr lang="en-US" dirty="0" smtClean="0"/>
              <a:t> (1966)  have emphasized the unity of the Indian villages despite the presence of various groups and factions.</a:t>
            </a:r>
          </a:p>
          <a:p>
            <a:pPr lvl="0"/>
            <a:r>
              <a:rPr lang="en-US" dirty="0" smtClean="0"/>
              <a:t>C Rosser, K Gough, and FG Bailey in their study of the Himalayan village, </a:t>
            </a:r>
            <a:r>
              <a:rPr lang="en-US" dirty="0" err="1" smtClean="0"/>
              <a:t>Tanjore</a:t>
            </a:r>
            <a:r>
              <a:rPr lang="en-US" dirty="0" smtClean="0"/>
              <a:t> village, Oriya village respectively in the 1960s, stated the presence of unity in village structure.</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Scholars who negate the presence of unity are :</a:t>
            </a:r>
          </a:p>
          <a:p>
            <a:pPr>
              <a:buNone/>
            </a:pPr>
            <a:endParaRPr lang="en-US" b="1" dirty="0" smtClean="0"/>
          </a:p>
          <a:p>
            <a:pPr lvl="0"/>
            <a:r>
              <a:rPr lang="en-US" dirty="0" smtClean="0"/>
              <a:t>EJ Miller(1960) and WH Newell in their study Kerala village and </a:t>
            </a:r>
            <a:r>
              <a:rPr lang="en-US" dirty="0" err="1" smtClean="0"/>
              <a:t>Gaddi</a:t>
            </a:r>
            <a:r>
              <a:rPr lang="en-US" dirty="0" smtClean="0"/>
              <a:t> village respectively conclude to lack of unity in the village.</a:t>
            </a:r>
          </a:p>
          <a:p>
            <a:pPr lvl="0">
              <a:buNone/>
            </a:pPr>
            <a:endParaRPr lang="en-US" dirty="0" smtClean="0"/>
          </a:p>
          <a:p>
            <a:pPr lvl="0"/>
            <a:r>
              <a:rPr lang="en-US" dirty="0" err="1" smtClean="0"/>
              <a:t>Mckim</a:t>
            </a:r>
            <a:r>
              <a:rPr lang="en-US" dirty="0" smtClean="0"/>
              <a:t> Marriott(1956), A R </a:t>
            </a:r>
            <a:r>
              <a:rPr lang="en-US" dirty="0" err="1" smtClean="0"/>
              <a:t>Beals</a:t>
            </a:r>
            <a:r>
              <a:rPr lang="en-US" dirty="0" smtClean="0"/>
              <a:t> (1963), and T N </a:t>
            </a:r>
            <a:r>
              <a:rPr lang="en-US" dirty="0" err="1" smtClean="0"/>
              <a:t>Madan</a:t>
            </a:r>
            <a:r>
              <a:rPr lang="en-US" dirty="0" smtClean="0"/>
              <a:t> (1965) were of a similar view.</a:t>
            </a:r>
          </a:p>
          <a:p>
            <a:pPr>
              <a:buNone/>
            </a:pP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6.</a:t>
            </a:r>
            <a:r>
              <a:rPr lang="en-US" u="sng" dirty="0" smtClean="0"/>
              <a:t>Various aspects of CDP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TotalTime>
  <Words>1622</Words>
  <Application>Microsoft Office PowerPoint</Application>
  <PresentationFormat>On-screen Show (4:3)</PresentationFormat>
  <Paragraphs>130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Sociology of Community Development and Panchayati Raj (Part I) - A Trend Report  BY  RN Haldipur</vt:lpstr>
      <vt:lpstr>1. Introduction </vt:lpstr>
      <vt:lpstr> 2. Meaning of Community Development </vt:lpstr>
      <vt:lpstr> 3. Historical Context </vt:lpstr>
      <vt:lpstr> 4.Major Trends in Sociology of Community Development </vt:lpstr>
      <vt:lpstr> 5. Scope and Conceptual Framework </vt:lpstr>
      <vt:lpstr> 6.Various aspects of CDP </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6.Various aspects of CDP (Continued)</vt:lpstr>
      <vt:lpstr> 7. Research Gaps </vt:lpstr>
      <vt:lpstr> 8. References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of Community Development and Panchayati Raj (Part I) - A Trend Report  BY  RN Haldipur</dc:title>
  <dc:creator>Tiwari</dc:creator>
  <cp:lastModifiedBy>Tiwari</cp:lastModifiedBy>
  <cp:revision>15</cp:revision>
  <dcterms:created xsi:type="dcterms:W3CDTF">2006-08-16T00:00:00Z</dcterms:created>
  <dcterms:modified xsi:type="dcterms:W3CDTF">2020-05-11T06:23:52Z</dcterms:modified>
</cp:coreProperties>
</file>